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95.jpg" ContentType="image/jpeg"/>
  <Override PartName="/ppt/media/image96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5" r:id="rId2"/>
    <p:sldId id="317" r:id="rId3"/>
    <p:sldId id="301" r:id="rId4"/>
    <p:sldId id="307" r:id="rId5"/>
    <p:sldId id="304" r:id="rId6"/>
    <p:sldId id="308" r:id="rId7"/>
    <p:sldId id="314" r:id="rId8"/>
    <p:sldId id="306" r:id="rId9"/>
    <p:sldId id="311" r:id="rId10"/>
    <p:sldId id="305" r:id="rId11"/>
    <p:sldId id="313" r:id="rId12"/>
    <p:sldId id="315" r:id="rId13"/>
    <p:sldId id="316" r:id="rId14"/>
    <p:sldId id="302" r:id="rId15"/>
    <p:sldId id="319" r:id="rId16"/>
    <p:sldId id="325" r:id="rId17"/>
  </p:sldIdLst>
  <p:sldSz cx="9144000" cy="5143500" type="screen16x9"/>
  <p:notesSz cx="6858000" cy="9144000"/>
  <p:defaultTextStyle>
    <a:defPPr>
      <a:defRPr lang="ro-RO"/>
    </a:defPPr>
    <a:lvl1pPr marL="0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9626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79252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68878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58503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48129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337755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727381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117007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66"/>
    <a:srgbClr val="0080FF"/>
    <a:srgbClr val="FFFF00"/>
    <a:srgbClr val="000080"/>
    <a:srgbClr val="FF9203"/>
    <a:srgbClr val="FFAA06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49" autoAdjust="0"/>
    <p:restoredTop sz="91429" autoAdjust="0"/>
  </p:normalViewPr>
  <p:slideViewPr>
    <p:cSldViewPr>
      <p:cViewPr varScale="1">
        <p:scale>
          <a:sx n="61" d="100"/>
          <a:sy n="61" d="100"/>
        </p:scale>
        <p:origin x="656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BBBEF0-3FF9-D448-92DB-2A754E36FBFB}" type="datetimeFigureOut">
              <a:t>6/22/21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C8AB89-F9EB-EA4B-86A6-4C62AA3C969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176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8962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9626" algn="l" defTabSz="38962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79252" algn="l" defTabSz="38962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68878" algn="l" defTabSz="38962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58503" algn="l" defTabSz="38962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48129" algn="l" defTabSz="38962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37755" algn="l" defTabSz="38962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27381" algn="l" defTabSz="38962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17007" algn="l" defTabSz="38962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4780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8251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9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9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8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8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8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7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7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17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A8A1C-338C-4AA4-B5E3-C4F3594D0180}" type="datetimeFigureOut">
              <a:rPr lang="ro-RO" smtClean="0"/>
              <a:t>22.06.2021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18D26-5D74-4795-8CA4-F3C9922DE46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4795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A8A1C-338C-4AA4-B5E3-C4F3594D0180}" type="datetimeFigureOut">
              <a:rPr lang="ro-RO" smtClean="0"/>
              <a:t>22.06.2021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18D26-5D74-4795-8CA4-F3C9922DE46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321437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05980"/>
            <a:ext cx="222885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1" y="205980"/>
            <a:ext cx="653415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A8A1C-338C-4AA4-B5E3-C4F3594D0180}" type="datetimeFigureOut">
              <a:rPr lang="ro-RO" smtClean="0"/>
              <a:t>22.06.2021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18D26-5D74-4795-8CA4-F3C9922DE46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31358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A8A1C-338C-4AA4-B5E3-C4F3594D0180}" type="datetimeFigureOut">
              <a:rPr lang="ro-RO" smtClean="0"/>
              <a:t>22.06.2021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18D26-5D74-4795-8CA4-F3C9922DE46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98926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896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792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1688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5585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9481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3377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7273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1170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A8A1C-338C-4AA4-B5E3-C4F3594D0180}" type="datetimeFigureOut">
              <a:rPr lang="ro-RO" smtClean="0"/>
              <a:t>22.06.2021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18D26-5D74-4795-8CA4-F3C9922DE46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437958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200151"/>
            <a:ext cx="43815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200151"/>
            <a:ext cx="43815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A8A1C-338C-4AA4-B5E3-C4F3594D0180}" type="datetimeFigureOut">
              <a:rPr lang="ro-RO" smtClean="0"/>
              <a:t>22.06.2021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18D26-5D74-4795-8CA4-F3C9922DE46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473864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A8A1C-338C-4AA4-B5E3-C4F3594D0180}" type="datetimeFigureOut">
              <a:rPr lang="ro-RO" smtClean="0"/>
              <a:t>22.06.2021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18D26-5D74-4795-8CA4-F3C9922DE46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726773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A8A1C-338C-4AA4-B5E3-C4F3594D0180}" type="datetimeFigureOut">
              <a:rPr lang="ro-RO" smtClean="0"/>
              <a:t>22.06.2021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18D26-5D74-4795-8CA4-F3C9922DE46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24268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A8A1C-338C-4AA4-B5E3-C4F3594D0180}" type="datetimeFigureOut">
              <a:rPr lang="ro-RO" smtClean="0"/>
              <a:t>22.06.2021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18D26-5D74-4795-8CA4-F3C9922DE46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936024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313" cy="87153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6"/>
            <a:ext cx="3008313" cy="3518297"/>
          </a:xfrm>
        </p:spPr>
        <p:txBody>
          <a:bodyPr/>
          <a:lstStyle>
            <a:lvl1pPr marL="0" indent="0">
              <a:buNone/>
              <a:defRPr sz="1200"/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A8A1C-338C-4AA4-B5E3-C4F3594D0180}" type="datetimeFigureOut">
              <a:rPr lang="ro-RO" smtClean="0"/>
              <a:t>22.06.2021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18D26-5D74-4795-8CA4-F3C9922DE46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982041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700"/>
            </a:lvl1pPr>
            <a:lvl2pPr marL="389626" indent="0">
              <a:buNone/>
              <a:defRPr sz="2400"/>
            </a:lvl2pPr>
            <a:lvl3pPr marL="779252" indent="0">
              <a:buNone/>
              <a:defRPr sz="2000"/>
            </a:lvl3pPr>
            <a:lvl4pPr marL="1168878" indent="0">
              <a:buNone/>
              <a:defRPr sz="1700"/>
            </a:lvl4pPr>
            <a:lvl5pPr marL="1558503" indent="0">
              <a:buNone/>
              <a:defRPr sz="1700"/>
            </a:lvl5pPr>
            <a:lvl6pPr marL="1948129" indent="0">
              <a:buNone/>
              <a:defRPr sz="1700"/>
            </a:lvl6pPr>
            <a:lvl7pPr marL="2337755" indent="0">
              <a:buNone/>
              <a:defRPr sz="1700"/>
            </a:lvl7pPr>
            <a:lvl8pPr marL="2727381" indent="0">
              <a:buNone/>
              <a:defRPr sz="1700"/>
            </a:lvl8pPr>
            <a:lvl9pPr marL="3117007" indent="0">
              <a:buNone/>
              <a:defRPr sz="1700"/>
            </a:lvl9pPr>
          </a:lstStyle>
          <a:p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200"/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A8A1C-338C-4AA4-B5E3-C4F3594D0180}" type="datetimeFigureOut">
              <a:rPr lang="ro-RO" smtClean="0"/>
              <a:t>22.06.2021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18D26-5D74-4795-8CA4-F3C9922DE46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191611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77925" tIns="38963" rIns="77925" bIns="38963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77925" tIns="38963" rIns="77925" bIns="3896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A8A1C-338C-4AA4-B5E3-C4F3594D0180}" type="datetimeFigureOut">
              <a:rPr lang="ro-RO" smtClean="0"/>
              <a:t>22.06.2021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18D26-5D74-4795-8CA4-F3C9922DE46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283950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779252" rtl="0" eaLnBrk="1" latinLnBrk="0" hangingPunct="1"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2219" indent="-292219" algn="l" defTabSz="77925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33142" indent="-243516" algn="l" defTabSz="77925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4065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690" indent="-194813" algn="l" defTabSz="779252" rtl="0" eaLnBrk="1" latinLnBrk="0" hangingPunct="1">
        <a:spcBef>
          <a:spcPct val="20000"/>
        </a:spcBef>
        <a:buFont typeface="Arial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3316" indent="-194813" algn="l" defTabSz="779252" rtl="0" eaLnBrk="1" latinLnBrk="0" hangingPunct="1">
        <a:spcBef>
          <a:spcPct val="20000"/>
        </a:spcBef>
        <a:buFont typeface="Arial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42942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2568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22194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11820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2.png"/><Relationship Id="rId3" Type="http://schemas.openxmlformats.org/officeDocument/2006/relationships/image" Target="../media/image85.png"/><Relationship Id="rId7" Type="http://schemas.openxmlformats.org/officeDocument/2006/relationships/image" Target="../media/image84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90.png"/><Relationship Id="rId5" Type="http://schemas.openxmlformats.org/officeDocument/2006/relationships/image" Target="../media/image86.png"/><Relationship Id="rId10" Type="http://schemas.openxmlformats.org/officeDocument/2006/relationships/image" Target="../media/image89.png"/><Relationship Id="rId4" Type="http://schemas.openxmlformats.org/officeDocument/2006/relationships/image" Target="../media/image3.png"/><Relationship Id="rId9" Type="http://schemas.openxmlformats.org/officeDocument/2006/relationships/image" Target="../media/image8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image" Target="../media/image85.png"/><Relationship Id="rId7" Type="http://schemas.openxmlformats.org/officeDocument/2006/relationships/image" Target="../media/image84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91.png"/><Relationship Id="rId5" Type="http://schemas.openxmlformats.org/officeDocument/2006/relationships/image" Target="../media/image86.png"/><Relationship Id="rId10" Type="http://schemas.openxmlformats.org/officeDocument/2006/relationships/image" Target="../media/image89.png"/><Relationship Id="rId4" Type="http://schemas.openxmlformats.org/officeDocument/2006/relationships/image" Target="../media/image3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2.png"/><Relationship Id="rId3" Type="http://schemas.openxmlformats.org/officeDocument/2006/relationships/image" Target="../media/image85.png"/><Relationship Id="rId7" Type="http://schemas.openxmlformats.org/officeDocument/2006/relationships/image" Target="../media/image84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90.png"/><Relationship Id="rId5" Type="http://schemas.openxmlformats.org/officeDocument/2006/relationships/image" Target="../media/image86.png"/><Relationship Id="rId10" Type="http://schemas.openxmlformats.org/officeDocument/2006/relationships/image" Target="../media/image89.png"/><Relationship Id="rId4" Type="http://schemas.openxmlformats.org/officeDocument/2006/relationships/image" Target="../media/image3.png"/><Relationship Id="rId9" Type="http://schemas.openxmlformats.org/officeDocument/2006/relationships/image" Target="../media/image8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image" Target="../media/image85.png"/><Relationship Id="rId7" Type="http://schemas.openxmlformats.org/officeDocument/2006/relationships/image" Target="../media/image84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91.png"/><Relationship Id="rId5" Type="http://schemas.openxmlformats.org/officeDocument/2006/relationships/image" Target="../media/image86.png"/><Relationship Id="rId10" Type="http://schemas.openxmlformats.org/officeDocument/2006/relationships/image" Target="../media/image89.png"/><Relationship Id="rId4" Type="http://schemas.openxmlformats.org/officeDocument/2006/relationships/image" Target="../media/image3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47.png"/><Relationship Id="rId39" Type="http://schemas.openxmlformats.org/officeDocument/2006/relationships/image" Target="../media/image60.png"/><Relationship Id="rId21" Type="http://schemas.openxmlformats.org/officeDocument/2006/relationships/image" Target="../media/image42.png"/><Relationship Id="rId34" Type="http://schemas.openxmlformats.org/officeDocument/2006/relationships/image" Target="../media/image55.png"/><Relationship Id="rId42" Type="http://schemas.openxmlformats.org/officeDocument/2006/relationships/image" Target="../media/image63.png"/><Relationship Id="rId47" Type="http://schemas.openxmlformats.org/officeDocument/2006/relationships/image" Target="../media/image68.png"/><Relationship Id="rId50" Type="http://schemas.openxmlformats.org/officeDocument/2006/relationships/image" Target="../media/image71.png"/><Relationship Id="rId55" Type="http://schemas.openxmlformats.org/officeDocument/2006/relationships/image" Target="../media/image7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7.png"/><Relationship Id="rId29" Type="http://schemas.openxmlformats.org/officeDocument/2006/relationships/image" Target="../media/image50.png"/><Relationship Id="rId11" Type="http://schemas.openxmlformats.org/officeDocument/2006/relationships/image" Target="../media/image32.png"/><Relationship Id="rId24" Type="http://schemas.openxmlformats.org/officeDocument/2006/relationships/image" Target="../media/image45.png"/><Relationship Id="rId32" Type="http://schemas.openxmlformats.org/officeDocument/2006/relationships/image" Target="../media/image53.png"/><Relationship Id="rId37" Type="http://schemas.openxmlformats.org/officeDocument/2006/relationships/image" Target="../media/image58.png"/><Relationship Id="rId40" Type="http://schemas.openxmlformats.org/officeDocument/2006/relationships/image" Target="../media/image61.png"/><Relationship Id="rId45" Type="http://schemas.openxmlformats.org/officeDocument/2006/relationships/image" Target="../media/image66.png"/><Relationship Id="rId53" Type="http://schemas.openxmlformats.org/officeDocument/2006/relationships/image" Target="../media/image74.png"/><Relationship Id="rId5" Type="http://schemas.openxmlformats.org/officeDocument/2006/relationships/image" Target="../media/image26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Relationship Id="rId27" Type="http://schemas.openxmlformats.org/officeDocument/2006/relationships/image" Target="../media/image48.png"/><Relationship Id="rId30" Type="http://schemas.openxmlformats.org/officeDocument/2006/relationships/image" Target="../media/image51.png"/><Relationship Id="rId35" Type="http://schemas.openxmlformats.org/officeDocument/2006/relationships/image" Target="../media/image56.png"/><Relationship Id="rId43" Type="http://schemas.openxmlformats.org/officeDocument/2006/relationships/image" Target="../media/image64.png"/><Relationship Id="rId48" Type="http://schemas.openxmlformats.org/officeDocument/2006/relationships/image" Target="../media/image69.png"/><Relationship Id="rId56" Type="http://schemas.openxmlformats.org/officeDocument/2006/relationships/image" Target="../media/image77.png"/><Relationship Id="rId8" Type="http://schemas.openxmlformats.org/officeDocument/2006/relationships/image" Target="../media/image29.png"/><Relationship Id="rId51" Type="http://schemas.openxmlformats.org/officeDocument/2006/relationships/image" Target="../media/image72.png"/><Relationship Id="rId3" Type="http://schemas.openxmlformats.org/officeDocument/2006/relationships/image" Target="../media/image24.jp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46.png"/><Relationship Id="rId33" Type="http://schemas.openxmlformats.org/officeDocument/2006/relationships/image" Target="../media/image54.png"/><Relationship Id="rId38" Type="http://schemas.openxmlformats.org/officeDocument/2006/relationships/image" Target="../media/image59.png"/><Relationship Id="rId46" Type="http://schemas.openxmlformats.org/officeDocument/2006/relationships/image" Target="../media/image67.png"/><Relationship Id="rId20" Type="http://schemas.openxmlformats.org/officeDocument/2006/relationships/image" Target="../media/image41.png"/><Relationship Id="rId41" Type="http://schemas.openxmlformats.org/officeDocument/2006/relationships/image" Target="../media/image62.png"/><Relationship Id="rId54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28" Type="http://schemas.openxmlformats.org/officeDocument/2006/relationships/image" Target="../media/image49.png"/><Relationship Id="rId36" Type="http://schemas.openxmlformats.org/officeDocument/2006/relationships/image" Target="../media/image57.png"/><Relationship Id="rId49" Type="http://schemas.openxmlformats.org/officeDocument/2006/relationships/image" Target="../media/image70.png"/><Relationship Id="rId57" Type="http://schemas.openxmlformats.org/officeDocument/2006/relationships/image" Target="../media/image78.png"/><Relationship Id="rId10" Type="http://schemas.openxmlformats.org/officeDocument/2006/relationships/image" Target="../media/image31.png"/><Relationship Id="rId31" Type="http://schemas.openxmlformats.org/officeDocument/2006/relationships/image" Target="../media/image52.png"/><Relationship Id="rId44" Type="http://schemas.openxmlformats.org/officeDocument/2006/relationships/image" Target="../media/image65.png"/><Relationship Id="rId52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tiff"/><Relationship Id="rId3" Type="http://schemas.openxmlformats.org/officeDocument/2006/relationships/image" Target="../media/image1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2.png"/><Relationship Id="rId9" Type="http://schemas.openxmlformats.org/officeDocument/2006/relationships/image" Target="../media/image8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5190" y="-66003"/>
            <a:ext cx="9149190" cy="522000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 algn="ctr"/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itchFamily="2" charset="0"/>
              <a:ea typeface="Roboto" pitchFamily="2" charset="0"/>
            </a:endParaRPr>
          </a:p>
          <a:p>
            <a:pPr algn="ctr"/>
            <a:endParaRPr lang="ro-RO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object 6"/>
          <p:cNvSpPr/>
          <p:nvPr/>
        </p:nvSpPr>
        <p:spPr>
          <a:xfrm>
            <a:off x="0" y="4402299"/>
            <a:ext cx="6646154" cy="103346"/>
          </a:xfrm>
          <a:custGeom>
            <a:avLst/>
            <a:gdLst/>
            <a:ahLst/>
            <a:cxnLst/>
            <a:rect l="l" t="t" r="r" b="b"/>
            <a:pathLst>
              <a:path w="10363200" h="137795">
                <a:moveTo>
                  <a:pt x="0" y="137663"/>
                </a:moveTo>
                <a:lnTo>
                  <a:pt x="0" y="0"/>
                </a:lnTo>
                <a:lnTo>
                  <a:pt x="10363199" y="0"/>
                </a:lnTo>
                <a:lnTo>
                  <a:pt x="10363199" y="137663"/>
                </a:lnTo>
                <a:lnTo>
                  <a:pt x="0" y="137663"/>
                </a:lnTo>
              </a:path>
            </a:pathLst>
          </a:custGeom>
          <a:solidFill>
            <a:srgbClr val="AD2E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7"/>
          <p:cNvSpPr txBox="1"/>
          <p:nvPr/>
        </p:nvSpPr>
        <p:spPr>
          <a:xfrm>
            <a:off x="457200" y="2876550"/>
            <a:ext cx="7345523" cy="12852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23">
              <a:lnSpc>
                <a:spcPts val="3255"/>
              </a:lnSpc>
            </a:pPr>
            <a:r>
              <a:rPr lang="en-US" sz="5400" b="1" spc="-2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SASCAP+</a:t>
            </a:r>
          </a:p>
          <a:p>
            <a:pPr marL="10823">
              <a:lnSpc>
                <a:spcPts val="3255"/>
              </a:lnSpc>
            </a:pPr>
            <a:r>
              <a:rPr lang="en-US" sz="4000" spc="-2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10823">
              <a:lnSpc>
                <a:spcPts val="3255"/>
              </a:lnSpc>
            </a:pPr>
            <a:r>
              <a:rPr lang="en-US" sz="2800" i="1" spc="-2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~ Safety and Security ~</a:t>
            </a:r>
            <a:endParaRPr sz="2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500" y="4652010"/>
            <a:ext cx="1695153" cy="67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59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814"/>
          <a:stretch/>
        </p:blipFill>
        <p:spPr>
          <a:xfrm>
            <a:off x="0" y="0"/>
            <a:ext cx="9147668" cy="51435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0" y="-40517"/>
            <a:ext cx="9149190" cy="522000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 algn="ctr"/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itchFamily="2" charset="0"/>
              <a:ea typeface="Roboto" pitchFamily="2" charset="0"/>
            </a:endParaRPr>
          </a:p>
          <a:p>
            <a:pPr algn="ctr"/>
            <a:endParaRPr lang="ro-RO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4800" y="4019550"/>
            <a:ext cx="6096000" cy="838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100" dirty="0">
                <a:solidFill>
                  <a:srgbClr val="FFFFFF"/>
                </a:solidFill>
              </a:rPr>
              <a:t>Smartphone with communication application will be issued to security officer to communicate with one another and control center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100" dirty="0">
                <a:solidFill>
                  <a:srgbClr val="FFFFFF"/>
                </a:solidFill>
              </a:rPr>
              <a:t>In sight of security hazards, security officers can immediately report the incident by taking a picture via the app. The location, time of incident is properly and automatically recorded into the System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705600" y="152400"/>
            <a:ext cx="2133600" cy="4552950"/>
          </a:xfrm>
          <a:prstGeom prst="roundRect">
            <a:avLst/>
          </a:prstGeom>
          <a:noFill/>
          <a:ln w="22225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62800" y="4052560"/>
            <a:ext cx="1252103" cy="400110"/>
          </a:xfrm>
          <a:prstGeom prst="rect">
            <a:avLst/>
          </a:prstGeom>
          <a:solidFill>
            <a:schemeClr val="bg1"/>
          </a:solidFill>
          <a:ln w="22225">
            <a:solidFill>
              <a:schemeClr val="accent6"/>
            </a:solidFill>
            <a:prstDash val="sysDash"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/>
              <a:t>Communication &amp; </a:t>
            </a:r>
          </a:p>
          <a:p>
            <a:pPr algn="ctr"/>
            <a:r>
              <a:rPr lang="en-US" sz="1000" b="1" dirty="0"/>
              <a:t>Monitoring Systems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086600" y="1276350"/>
            <a:ext cx="13516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FFFF"/>
                </a:solidFill>
              </a:rPr>
              <a:t>Location Monitoring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58000" y="2691140"/>
            <a:ext cx="18517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FFFF"/>
                </a:solidFill>
              </a:rPr>
              <a:t>Heat Map / Location Statistic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3105150"/>
            <a:ext cx="877823" cy="60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TextBox 29"/>
          <p:cNvSpPr txBox="1"/>
          <p:nvPr/>
        </p:nvSpPr>
        <p:spPr>
          <a:xfrm>
            <a:off x="6934200" y="3638550"/>
            <a:ext cx="18317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solidFill>
                  <a:srgbClr val="FFFFFF"/>
                </a:solidFill>
              </a:rPr>
              <a:t>RoIP</a:t>
            </a:r>
            <a:r>
              <a:rPr lang="en-US" sz="1100" dirty="0">
                <a:solidFill>
                  <a:srgbClr val="FFFFFF"/>
                </a:solidFill>
              </a:rPr>
              <a:t> Communication System</a:t>
            </a:r>
          </a:p>
        </p:txBody>
      </p:sp>
      <p:pic>
        <p:nvPicPr>
          <p:cNvPr id="36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800" y="1657350"/>
            <a:ext cx="2737823" cy="11430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6400800" y="285750"/>
            <a:ext cx="2667000" cy="1143000"/>
            <a:chOff x="381000" y="3562071"/>
            <a:chExt cx="5334000" cy="2527713"/>
          </a:xfrm>
        </p:grpSpPr>
        <p:pic>
          <p:nvPicPr>
            <p:cNvPr id="38" name="Obraz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1000" y="3562071"/>
              <a:ext cx="5334000" cy="2527713"/>
            </a:xfrm>
            <a:prstGeom prst="rect">
              <a:avLst/>
            </a:prstGeom>
          </p:spPr>
        </p:pic>
        <p:pic>
          <p:nvPicPr>
            <p:cNvPr id="39" name="Obraz 3" descr="ethernal-demo-imac.pn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0333" y="3886200"/>
              <a:ext cx="2523067" cy="1752600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304800" y="133350"/>
            <a:ext cx="6172200" cy="3829050"/>
            <a:chOff x="304800" y="228600"/>
            <a:chExt cx="5765575" cy="3810000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4800" y="228600"/>
              <a:ext cx="5765575" cy="3810000"/>
            </a:xfrm>
            <a:prstGeom prst="rect">
              <a:avLst/>
            </a:prstGeom>
          </p:spPr>
        </p:pic>
        <p:pic>
          <p:nvPicPr>
            <p:cNvPr id="42" name="Obraz 12" descr="celownik lokalizacji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1" y="2209801"/>
              <a:ext cx="228600" cy="240518"/>
            </a:xfrm>
            <a:prstGeom prst="rect">
              <a:avLst/>
            </a:prstGeom>
          </p:spPr>
        </p:pic>
        <p:pic>
          <p:nvPicPr>
            <p:cNvPr id="44" name="Obraz 12" descr="celownik lokalizacji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0801" y="381000"/>
              <a:ext cx="228600" cy="240518"/>
            </a:xfrm>
            <a:prstGeom prst="rect">
              <a:avLst/>
            </a:prstGeom>
          </p:spPr>
        </p:pic>
        <p:pic>
          <p:nvPicPr>
            <p:cNvPr id="45" name="Obraz 12" descr="celownik lokalizacji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5801" y="457200"/>
              <a:ext cx="228600" cy="240518"/>
            </a:xfrm>
            <a:prstGeom prst="rect">
              <a:avLst/>
            </a:prstGeom>
          </p:spPr>
        </p:pic>
        <p:pic>
          <p:nvPicPr>
            <p:cNvPr id="46" name="Obraz 12" descr="celownik lokalizacji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1" y="457200"/>
              <a:ext cx="228600" cy="240518"/>
            </a:xfrm>
            <a:prstGeom prst="rect">
              <a:avLst/>
            </a:prstGeom>
          </p:spPr>
        </p:pic>
        <p:cxnSp>
          <p:nvCxnSpPr>
            <p:cNvPr id="47" name="Straight Connector 46"/>
            <p:cNvCxnSpPr/>
            <p:nvPr/>
          </p:nvCxnSpPr>
          <p:spPr>
            <a:xfrm flipH="1" flipV="1">
              <a:off x="685801" y="609600"/>
              <a:ext cx="685800" cy="7620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upa 11"/>
            <p:cNvGrpSpPr/>
            <p:nvPr/>
          </p:nvGrpSpPr>
          <p:grpSpPr>
            <a:xfrm>
              <a:off x="1295401" y="2133601"/>
              <a:ext cx="1371600" cy="609599"/>
              <a:chOff x="3556000" y="4064000"/>
              <a:chExt cx="2991579" cy="1222248"/>
            </a:xfrm>
          </p:grpSpPr>
          <p:pic>
            <p:nvPicPr>
              <p:cNvPr id="54" name="Obraz 12" descr="celownik lokalizacji.png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56000" y="4064000"/>
                <a:ext cx="1170432" cy="1222248"/>
              </a:xfrm>
              <a:prstGeom prst="rect">
                <a:avLst/>
              </a:prstGeom>
            </p:spPr>
          </p:pic>
          <p:sp>
            <p:nvSpPr>
              <p:cNvPr id="55" name="Prostokąt 13"/>
              <p:cNvSpPr/>
              <p:nvPr/>
            </p:nvSpPr>
            <p:spPr>
              <a:xfrm>
                <a:off x="4203699" y="4127500"/>
                <a:ext cx="2343880" cy="1080001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900" b="1" dirty="0" err="1">
                    <a:solidFill>
                      <a:srgbClr val="FF0000"/>
                    </a:solidFill>
                  </a:rPr>
                  <a:t>Location</a:t>
                </a:r>
                <a:r>
                  <a:rPr lang="pl-PL" sz="900" b="1" dirty="0">
                    <a:solidFill>
                      <a:srgbClr val="FF0000"/>
                    </a:solidFill>
                  </a:rPr>
                  <a:t> </a:t>
                </a:r>
                <a:r>
                  <a:rPr lang="pl-PL" sz="900" b="1" dirty="0" err="1">
                    <a:solidFill>
                      <a:srgbClr val="FF0000"/>
                    </a:solidFill>
                  </a:rPr>
                  <a:t>Identifcation</a:t>
                </a:r>
                <a:endParaRPr lang="pl-PL" sz="900" b="1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49" name="Straight Connector 48"/>
            <p:cNvCxnSpPr/>
            <p:nvPr/>
          </p:nvCxnSpPr>
          <p:spPr>
            <a:xfrm flipH="1" flipV="1">
              <a:off x="685801" y="2362201"/>
              <a:ext cx="685800" cy="7620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upa 11"/>
            <p:cNvGrpSpPr/>
            <p:nvPr/>
          </p:nvGrpSpPr>
          <p:grpSpPr>
            <a:xfrm>
              <a:off x="1295401" y="381000"/>
              <a:ext cx="1371600" cy="609599"/>
              <a:chOff x="3556000" y="4064000"/>
              <a:chExt cx="2991579" cy="1222248"/>
            </a:xfrm>
          </p:grpSpPr>
          <p:pic>
            <p:nvPicPr>
              <p:cNvPr id="52" name="Obraz 12" descr="celownik lokalizacji.png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56000" y="4064000"/>
                <a:ext cx="1170432" cy="1222248"/>
              </a:xfrm>
              <a:prstGeom prst="rect">
                <a:avLst/>
              </a:prstGeom>
            </p:spPr>
          </p:pic>
          <p:sp>
            <p:nvSpPr>
              <p:cNvPr id="53" name="Prostokąt 13"/>
              <p:cNvSpPr/>
              <p:nvPr/>
            </p:nvSpPr>
            <p:spPr>
              <a:xfrm>
                <a:off x="4203700" y="4127500"/>
                <a:ext cx="2343879" cy="1080001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900" b="1" dirty="0" err="1">
                    <a:solidFill>
                      <a:srgbClr val="FF0000"/>
                    </a:solidFill>
                  </a:rPr>
                  <a:t>Location</a:t>
                </a:r>
                <a:r>
                  <a:rPr lang="pl-PL" sz="900" b="1" dirty="0">
                    <a:solidFill>
                      <a:srgbClr val="FF0000"/>
                    </a:solidFill>
                  </a:rPr>
                  <a:t> </a:t>
                </a:r>
                <a:r>
                  <a:rPr lang="pl-PL" sz="900" b="1" dirty="0" err="1">
                    <a:solidFill>
                      <a:srgbClr val="FF0000"/>
                    </a:solidFill>
                  </a:rPr>
                  <a:t>Identifcation</a:t>
                </a:r>
                <a:endParaRPr lang="pl-PL" sz="9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51" name="Obraz 12" descr="celownik lokalizacji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1869" y="2502682"/>
              <a:ext cx="228600" cy="240518"/>
            </a:xfrm>
            <a:prstGeom prst="rect">
              <a:avLst/>
            </a:prstGeom>
          </p:spPr>
        </p:pic>
      </p:grpSp>
      <p:cxnSp>
        <p:nvCxnSpPr>
          <p:cNvPr id="14" name="Straight Connector 13"/>
          <p:cNvCxnSpPr/>
          <p:nvPr/>
        </p:nvCxnSpPr>
        <p:spPr>
          <a:xfrm>
            <a:off x="2667000" y="971550"/>
            <a:ext cx="4038600" cy="0"/>
          </a:xfrm>
          <a:prstGeom prst="line">
            <a:avLst/>
          </a:prstGeom>
          <a:ln w="22225"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096000" y="3714750"/>
            <a:ext cx="609600" cy="0"/>
          </a:xfrm>
          <a:prstGeom prst="line">
            <a:avLst/>
          </a:prstGeom>
          <a:ln w="22225"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0" name="Picture 1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19600" y="2114550"/>
            <a:ext cx="1802939" cy="1788516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352550"/>
            <a:ext cx="1188720" cy="74295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500" y="4652010"/>
            <a:ext cx="1695153" cy="67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02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814"/>
          <a:stretch/>
        </p:blipFill>
        <p:spPr>
          <a:xfrm>
            <a:off x="0" y="0"/>
            <a:ext cx="9147668" cy="51435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0" y="-40517"/>
            <a:ext cx="9149190" cy="522000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 algn="ctr"/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itchFamily="2" charset="0"/>
              <a:ea typeface="Roboto" pitchFamily="2" charset="0"/>
            </a:endParaRPr>
          </a:p>
          <a:p>
            <a:pPr algn="ctr"/>
            <a:endParaRPr lang="ro-RO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4800" y="4019550"/>
            <a:ext cx="6096000" cy="838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100" dirty="0">
                <a:solidFill>
                  <a:srgbClr val="FFFFFF"/>
                </a:solidFill>
              </a:rPr>
              <a:t>Incident Responders such as fire fighters can immediately identify and attend to the incident area through the location mobile application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100" dirty="0">
                <a:solidFill>
                  <a:srgbClr val="FFFFFF"/>
                </a:solidFill>
              </a:rPr>
              <a:t>The external parties can easily communicate with the security team on support or progress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100" dirty="0">
                <a:solidFill>
                  <a:srgbClr val="FFFFFF"/>
                </a:solidFill>
              </a:rPr>
              <a:t>Security officers can record incident closure properly into the System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705600" y="152400"/>
            <a:ext cx="2133600" cy="4552950"/>
          </a:xfrm>
          <a:prstGeom prst="roundRect">
            <a:avLst/>
          </a:prstGeom>
          <a:noFill/>
          <a:ln w="22225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62800" y="4052560"/>
            <a:ext cx="1252103" cy="400110"/>
          </a:xfrm>
          <a:prstGeom prst="rect">
            <a:avLst/>
          </a:prstGeom>
          <a:solidFill>
            <a:schemeClr val="bg1"/>
          </a:solidFill>
          <a:ln w="22225">
            <a:solidFill>
              <a:schemeClr val="accent6"/>
            </a:solidFill>
            <a:prstDash val="sysDash"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/>
              <a:t>Communication &amp; </a:t>
            </a:r>
          </a:p>
          <a:p>
            <a:pPr algn="ctr"/>
            <a:r>
              <a:rPr lang="en-US" sz="1000" b="1" dirty="0"/>
              <a:t>Monitoring Systems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162800" y="1276350"/>
            <a:ext cx="1268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FFFF"/>
                </a:solidFill>
              </a:rPr>
              <a:t>Location Reporting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58000" y="2691140"/>
            <a:ext cx="18517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FFFF"/>
                </a:solidFill>
              </a:rPr>
              <a:t>Heat Map / Location Statistic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3105150"/>
            <a:ext cx="877823" cy="60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TextBox 29"/>
          <p:cNvSpPr txBox="1"/>
          <p:nvPr/>
        </p:nvSpPr>
        <p:spPr>
          <a:xfrm>
            <a:off x="6934200" y="3638550"/>
            <a:ext cx="18317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solidFill>
                  <a:srgbClr val="FFFFFF"/>
                </a:solidFill>
              </a:rPr>
              <a:t>RoIP</a:t>
            </a:r>
            <a:r>
              <a:rPr lang="en-US" sz="1100" dirty="0">
                <a:solidFill>
                  <a:srgbClr val="FFFFFF"/>
                </a:solidFill>
              </a:rPr>
              <a:t> Communication System</a:t>
            </a:r>
          </a:p>
        </p:txBody>
      </p:sp>
      <p:pic>
        <p:nvPicPr>
          <p:cNvPr id="36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800" y="1657350"/>
            <a:ext cx="2737823" cy="11430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6400800" y="285750"/>
            <a:ext cx="2667000" cy="1143000"/>
            <a:chOff x="381000" y="3562071"/>
            <a:chExt cx="5334000" cy="2527713"/>
          </a:xfrm>
        </p:grpSpPr>
        <p:pic>
          <p:nvPicPr>
            <p:cNvPr id="38" name="Obraz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1000" y="3562071"/>
              <a:ext cx="5334000" cy="2527713"/>
            </a:xfrm>
            <a:prstGeom prst="rect">
              <a:avLst/>
            </a:prstGeom>
          </p:spPr>
        </p:pic>
        <p:pic>
          <p:nvPicPr>
            <p:cNvPr id="39" name="Obraz 3" descr="ethernal-demo-imac.pn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0333" y="3886200"/>
              <a:ext cx="2523067" cy="1752600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304800" y="133350"/>
            <a:ext cx="6172200" cy="3829050"/>
            <a:chOff x="304800" y="228600"/>
            <a:chExt cx="5765575" cy="3810000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4800" y="228600"/>
              <a:ext cx="5765575" cy="3810000"/>
            </a:xfrm>
            <a:prstGeom prst="rect">
              <a:avLst/>
            </a:prstGeom>
          </p:spPr>
        </p:pic>
        <p:pic>
          <p:nvPicPr>
            <p:cNvPr id="42" name="Obraz 12" descr="celownik lokalizacji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1" y="2209801"/>
              <a:ext cx="228600" cy="240518"/>
            </a:xfrm>
            <a:prstGeom prst="rect">
              <a:avLst/>
            </a:prstGeom>
          </p:spPr>
        </p:pic>
        <p:pic>
          <p:nvPicPr>
            <p:cNvPr id="44" name="Obraz 12" descr="celownik lokalizacji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0801" y="381000"/>
              <a:ext cx="228600" cy="240518"/>
            </a:xfrm>
            <a:prstGeom prst="rect">
              <a:avLst/>
            </a:prstGeom>
          </p:spPr>
        </p:pic>
        <p:pic>
          <p:nvPicPr>
            <p:cNvPr id="45" name="Obraz 12" descr="celownik lokalizacji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5801" y="457200"/>
              <a:ext cx="228600" cy="240518"/>
            </a:xfrm>
            <a:prstGeom prst="rect">
              <a:avLst/>
            </a:prstGeom>
          </p:spPr>
        </p:pic>
        <p:pic>
          <p:nvPicPr>
            <p:cNvPr id="46" name="Obraz 12" descr="celownik lokalizacji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1" y="457200"/>
              <a:ext cx="228600" cy="240518"/>
            </a:xfrm>
            <a:prstGeom prst="rect">
              <a:avLst/>
            </a:prstGeom>
          </p:spPr>
        </p:pic>
        <p:cxnSp>
          <p:nvCxnSpPr>
            <p:cNvPr id="47" name="Straight Connector 46"/>
            <p:cNvCxnSpPr/>
            <p:nvPr/>
          </p:nvCxnSpPr>
          <p:spPr>
            <a:xfrm flipH="1" flipV="1">
              <a:off x="685801" y="609600"/>
              <a:ext cx="685800" cy="7620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upa 11"/>
            <p:cNvGrpSpPr/>
            <p:nvPr/>
          </p:nvGrpSpPr>
          <p:grpSpPr>
            <a:xfrm>
              <a:off x="1295401" y="2133601"/>
              <a:ext cx="1371600" cy="609599"/>
              <a:chOff x="3556000" y="4064000"/>
              <a:chExt cx="2991579" cy="1222248"/>
            </a:xfrm>
          </p:grpSpPr>
          <p:pic>
            <p:nvPicPr>
              <p:cNvPr id="54" name="Obraz 12" descr="celownik lokalizacji.png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56000" y="4064000"/>
                <a:ext cx="1170432" cy="1222248"/>
              </a:xfrm>
              <a:prstGeom prst="rect">
                <a:avLst/>
              </a:prstGeom>
            </p:spPr>
          </p:pic>
          <p:sp>
            <p:nvSpPr>
              <p:cNvPr id="55" name="Prostokąt 13"/>
              <p:cNvSpPr/>
              <p:nvPr/>
            </p:nvSpPr>
            <p:spPr>
              <a:xfrm>
                <a:off x="4203699" y="4127500"/>
                <a:ext cx="2343880" cy="1080001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900" b="1" dirty="0" err="1">
                    <a:solidFill>
                      <a:srgbClr val="FF0000"/>
                    </a:solidFill>
                  </a:rPr>
                  <a:t>Location</a:t>
                </a:r>
                <a:r>
                  <a:rPr lang="pl-PL" sz="900" b="1" dirty="0">
                    <a:solidFill>
                      <a:srgbClr val="FF0000"/>
                    </a:solidFill>
                  </a:rPr>
                  <a:t> </a:t>
                </a:r>
                <a:r>
                  <a:rPr lang="pl-PL" sz="900" b="1" dirty="0" err="1">
                    <a:solidFill>
                      <a:srgbClr val="FF0000"/>
                    </a:solidFill>
                  </a:rPr>
                  <a:t>Identifcation</a:t>
                </a:r>
                <a:endParaRPr lang="pl-PL" sz="900" b="1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49" name="Straight Connector 48"/>
            <p:cNvCxnSpPr/>
            <p:nvPr/>
          </p:nvCxnSpPr>
          <p:spPr>
            <a:xfrm flipH="1" flipV="1">
              <a:off x="685801" y="2362201"/>
              <a:ext cx="685800" cy="7620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upa 11"/>
            <p:cNvGrpSpPr/>
            <p:nvPr/>
          </p:nvGrpSpPr>
          <p:grpSpPr>
            <a:xfrm>
              <a:off x="1295401" y="381000"/>
              <a:ext cx="1371600" cy="609599"/>
              <a:chOff x="3556000" y="4064000"/>
              <a:chExt cx="2991579" cy="1222248"/>
            </a:xfrm>
          </p:grpSpPr>
          <p:pic>
            <p:nvPicPr>
              <p:cNvPr id="52" name="Obraz 12" descr="celownik lokalizacji.png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56000" y="4064000"/>
                <a:ext cx="1170432" cy="1222248"/>
              </a:xfrm>
              <a:prstGeom prst="rect">
                <a:avLst/>
              </a:prstGeom>
            </p:spPr>
          </p:pic>
          <p:sp>
            <p:nvSpPr>
              <p:cNvPr id="53" name="Prostokąt 13"/>
              <p:cNvSpPr/>
              <p:nvPr/>
            </p:nvSpPr>
            <p:spPr>
              <a:xfrm>
                <a:off x="4203700" y="4127500"/>
                <a:ext cx="2343879" cy="1080001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900" b="1" dirty="0" err="1">
                    <a:solidFill>
                      <a:srgbClr val="FF0000"/>
                    </a:solidFill>
                  </a:rPr>
                  <a:t>Location</a:t>
                </a:r>
                <a:r>
                  <a:rPr lang="pl-PL" sz="900" b="1" dirty="0">
                    <a:solidFill>
                      <a:srgbClr val="FF0000"/>
                    </a:solidFill>
                  </a:rPr>
                  <a:t> </a:t>
                </a:r>
                <a:r>
                  <a:rPr lang="pl-PL" sz="900" b="1" dirty="0" err="1">
                    <a:solidFill>
                      <a:srgbClr val="FF0000"/>
                    </a:solidFill>
                  </a:rPr>
                  <a:t>Identifcation</a:t>
                </a:r>
                <a:endParaRPr lang="pl-PL" sz="9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51" name="Obraz 12" descr="celownik lokalizacji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1869" y="2502682"/>
              <a:ext cx="228600" cy="240518"/>
            </a:xfrm>
            <a:prstGeom prst="rect">
              <a:avLst/>
            </a:prstGeom>
          </p:spPr>
        </p:pic>
      </p:grpSp>
      <p:cxnSp>
        <p:nvCxnSpPr>
          <p:cNvPr id="14" name="Straight Connector 13"/>
          <p:cNvCxnSpPr>
            <a:stCxn id="136" idx="3"/>
          </p:cNvCxnSpPr>
          <p:nvPr/>
        </p:nvCxnSpPr>
        <p:spPr>
          <a:xfrm flipV="1">
            <a:off x="1569720" y="971550"/>
            <a:ext cx="5135880" cy="752475"/>
          </a:xfrm>
          <a:prstGeom prst="line">
            <a:avLst/>
          </a:prstGeom>
          <a:ln w="22225"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096000" y="3714750"/>
            <a:ext cx="609600" cy="0"/>
          </a:xfrm>
          <a:prstGeom prst="line">
            <a:avLst/>
          </a:prstGeom>
          <a:ln w="22225"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6" name="Picture 1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352550"/>
            <a:ext cx="1188720" cy="74295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500" y="4652010"/>
            <a:ext cx="1695153" cy="67806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2343150"/>
            <a:ext cx="2342561" cy="15670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1047750"/>
            <a:ext cx="274320" cy="17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0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814"/>
          <a:stretch/>
        </p:blipFill>
        <p:spPr>
          <a:xfrm>
            <a:off x="0" y="0"/>
            <a:ext cx="9147668" cy="51435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0" y="-40517"/>
            <a:ext cx="9149190" cy="522000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 algn="ctr"/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itchFamily="2" charset="0"/>
              <a:ea typeface="Roboto" pitchFamily="2" charset="0"/>
            </a:endParaRPr>
          </a:p>
          <a:p>
            <a:pPr algn="ctr"/>
            <a:endParaRPr lang="ro-RO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4800" y="4019550"/>
            <a:ext cx="6096000" cy="838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100" dirty="0">
                <a:solidFill>
                  <a:srgbClr val="FFFFFF"/>
                </a:solidFill>
              </a:rPr>
              <a:t>Smartphone with communication application will be issued to security officer to communicate with one another and control center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100" dirty="0">
                <a:solidFill>
                  <a:srgbClr val="FFFFFF"/>
                </a:solidFill>
              </a:rPr>
              <a:t>In sight of security hazards, security officers can immediately report the incident by taking a picture via the app. The location, time of incident is properly and automatically recorded into the System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705600" y="152400"/>
            <a:ext cx="2133600" cy="4552950"/>
          </a:xfrm>
          <a:prstGeom prst="roundRect">
            <a:avLst/>
          </a:prstGeom>
          <a:noFill/>
          <a:ln w="22225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62800" y="4052560"/>
            <a:ext cx="1252103" cy="400110"/>
          </a:xfrm>
          <a:prstGeom prst="rect">
            <a:avLst/>
          </a:prstGeom>
          <a:solidFill>
            <a:schemeClr val="bg1"/>
          </a:solidFill>
          <a:ln w="22225">
            <a:solidFill>
              <a:schemeClr val="accent6"/>
            </a:solidFill>
            <a:prstDash val="sysDash"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/>
              <a:t>Communication &amp; </a:t>
            </a:r>
          </a:p>
          <a:p>
            <a:pPr algn="ctr"/>
            <a:r>
              <a:rPr lang="en-US" sz="1000" b="1" dirty="0"/>
              <a:t>Monitoring Systems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086600" y="1276350"/>
            <a:ext cx="13516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FFFF"/>
                </a:solidFill>
              </a:rPr>
              <a:t>Location Monitoring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58000" y="2691140"/>
            <a:ext cx="18517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FFFF"/>
                </a:solidFill>
              </a:rPr>
              <a:t>Heat Map / Location Statistic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3105150"/>
            <a:ext cx="877823" cy="60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TextBox 29"/>
          <p:cNvSpPr txBox="1"/>
          <p:nvPr/>
        </p:nvSpPr>
        <p:spPr>
          <a:xfrm>
            <a:off x="6934200" y="3638550"/>
            <a:ext cx="18317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solidFill>
                  <a:srgbClr val="FFFFFF"/>
                </a:solidFill>
              </a:rPr>
              <a:t>RoIP</a:t>
            </a:r>
            <a:r>
              <a:rPr lang="en-US" sz="1100" dirty="0">
                <a:solidFill>
                  <a:srgbClr val="FFFFFF"/>
                </a:solidFill>
              </a:rPr>
              <a:t> Communication System</a:t>
            </a:r>
          </a:p>
        </p:txBody>
      </p:sp>
      <p:pic>
        <p:nvPicPr>
          <p:cNvPr id="36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800" y="1657350"/>
            <a:ext cx="2737823" cy="11430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6400800" y="285750"/>
            <a:ext cx="2667000" cy="1143000"/>
            <a:chOff x="381000" y="3562071"/>
            <a:chExt cx="5334000" cy="2527713"/>
          </a:xfrm>
        </p:grpSpPr>
        <p:pic>
          <p:nvPicPr>
            <p:cNvPr id="38" name="Obraz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1000" y="3562071"/>
              <a:ext cx="5334000" cy="2527713"/>
            </a:xfrm>
            <a:prstGeom prst="rect">
              <a:avLst/>
            </a:prstGeom>
          </p:spPr>
        </p:pic>
        <p:pic>
          <p:nvPicPr>
            <p:cNvPr id="39" name="Obraz 3" descr="ethernal-demo-imac.pn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0333" y="3886200"/>
              <a:ext cx="2523067" cy="1752600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304800" y="133350"/>
            <a:ext cx="6172200" cy="3829050"/>
            <a:chOff x="304800" y="228600"/>
            <a:chExt cx="5765575" cy="3810000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4800" y="228600"/>
              <a:ext cx="5765575" cy="3810000"/>
            </a:xfrm>
            <a:prstGeom prst="rect">
              <a:avLst/>
            </a:prstGeom>
          </p:spPr>
        </p:pic>
        <p:pic>
          <p:nvPicPr>
            <p:cNvPr id="42" name="Obraz 12" descr="celownik lokalizacji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1" y="2209801"/>
              <a:ext cx="228600" cy="240518"/>
            </a:xfrm>
            <a:prstGeom prst="rect">
              <a:avLst/>
            </a:prstGeom>
          </p:spPr>
        </p:pic>
        <p:pic>
          <p:nvPicPr>
            <p:cNvPr id="44" name="Obraz 12" descr="celownik lokalizacji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0801" y="381000"/>
              <a:ext cx="228600" cy="240518"/>
            </a:xfrm>
            <a:prstGeom prst="rect">
              <a:avLst/>
            </a:prstGeom>
          </p:spPr>
        </p:pic>
        <p:pic>
          <p:nvPicPr>
            <p:cNvPr id="45" name="Obraz 12" descr="celownik lokalizacji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5801" y="457200"/>
              <a:ext cx="228600" cy="240518"/>
            </a:xfrm>
            <a:prstGeom prst="rect">
              <a:avLst/>
            </a:prstGeom>
          </p:spPr>
        </p:pic>
        <p:pic>
          <p:nvPicPr>
            <p:cNvPr id="46" name="Obraz 12" descr="celownik lokalizacji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1" y="457200"/>
              <a:ext cx="228600" cy="240518"/>
            </a:xfrm>
            <a:prstGeom prst="rect">
              <a:avLst/>
            </a:prstGeom>
          </p:spPr>
        </p:pic>
        <p:cxnSp>
          <p:nvCxnSpPr>
            <p:cNvPr id="47" name="Straight Connector 46"/>
            <p:cNvCxnSpPr/>
            <p:nvPr/>
          </p:nvCxnSpPr>
          <p:spPr>
            <a:xfrm flipH="1" flipV="1">
              <a:off x="685801" y="609600"/>
              <a:ext cx="685800" cy="7620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upa 11"/>
            <p:cNvGrpSpPr/>
            <p:nvPr/>
          </p:nvGrpSpPr>
          <p:grpSpPr>
            <a:xfrm>
              <a:off x="1295401" y="2133601"/>
              <a:ext cx="1371600" cy="609599"/>
              <a:chOff x="3556000" y="4064000"/>
              <a:chExt cx="2991579" cy="1222248"/>
            </a:xfrm>
          </p:grpSpPr>
          <p:pic>
            <p:nvPicPr>
              <p:cNvPr id="54" name="Obraz 12" descr="celownik lokalizacji.png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56000" y="4064000"/>
                <a:ext cx="1170432" cy="1222248"/>
              </a:xfrm>
              <a:prstGeom prst="rect">
                <a:avLst/>
              </a:prstGeom>
            </p:spPr>
          </p:pic>
          <p:sp>
            <p:nvSpPr>
              <p:cNvPr id="55" name="Prostokąt 13"/>
              <p:cNvSpPr/>
              <p:nvPr/>
            </p:nvSpPr>
            <p:spPr>
              <a:xfrm>
                <a:off x="4203699" y="4127500"/>
                <a:ext cx="2343880" cy="1080001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900" b="1" dirty="0" err="1">
                    <a:solidFill>
                      <a:srgbClr val="FF0000"/>
                    </a:solidFill>
                  </a:rPr>
                  <a:t>Location</a:t>
                </a:r>
                <a:r>
                  <a:rPr lang="pl-PL" sz="900" b="1" dirty="0">
                    <a:solidFill>
                      <a:srgbClr val="FF0000"/>
                    </a:solidFill>
                  </a:rPr>
                  <a:t> </a:t>
                </a:r>
                <a:r>
                  <a:rPr lang="pl-PL" sz="900" b="1" dirty="0" err="1">
                    <a:solidFill>
                      <a:srgbClr val="FF0000"/>
                    </a:solidFill>
                  </a:rPr>
                  <a:t>Identifcation</a:t>
                </a:r>
                <a:endParaRPr lang="pl-PL" sz="900" b="1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49" name="Straight Connector 48"/>
            <p:cNvCxnSpPr/>
            <p:nvPr/>
          </p:nvCxnSpPr>
          <p:spPr>
            <a:xfrm flipH="1" flipV="1">
              <a:off x="685801" y="2362201"/>
              <a:ext cx="685800" cy="7620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upa 11"/>
            <p:cNvGrpSpPr/>
            <p:nvPr/>
          </p:nvGrpSpPr>
          <p:grpSpPr>
            <a:xfrm>
              <a:off x="1295401" y="381000"/>
              <a:ext cx="1371600" cy="609599"/>
              <a:chOff x="3556000" y="4064000"/>
              <a:chExt cx="2991579" cy="1222248"/>
            </a:xfrm>
          </p:grpSpPr>
          <p:pic>
            <p:nvPicPr>
              <p:cNvPr id="52" name="Obraz 12" descr="celownik lokalizacji.png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56000" y="4064000"/>
                <a:ext cx="1170432" cy="1222248"/>
              </a:xfrm>
              <a:prstGeom prst="rect">
                <a:avLst/>
              </a:prstGeom>
            </p:spPr>
          </p:pic>
          <p:sp>
            <p:nvSpPr>
              <p:cNvPr id="53" name="Prostokąt 13"/>
              <p:cNvSpPr/>
              <p:nvPr/>
            </p:nvSpPr>
            <p:spPr>
              <a:xfrm>
                <a:off x="4203700" y="4127500"/>
                <a:ext cx="2343879" cy="1080001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900" b="1" dirty="0" err="1">
                    <a:solidFill>
                      <a:srgbClr val="FF0000"/>
                    </a:solidFill>
                  </a:rPr>
                  <a:t>Location</a:t>
                </a:r>
                <a:r>
                  <a:rPr lang="pl-PL" sz="900" b="1" dirty="0">
                    <a:solidFill>
                      <a:srgbClr val="FF0000"/>
                    </a:solidFill>
                  </a:rPr>
                  <a:t> </a:t>
                </a:r>
                <a:r>
                  <a:rPr lang="pl-PL" sz="900" b="1" dirty="0" err="1">
                    <a:solidFill>
                      <a:srgbClr val="FF0000"/>
                    </a:solidFill>
                  </a:rPr>
                  <a:t>Identifcation</a:t>
                </a:r>
                <a:endParaRPr lang="pl-PL" sz="9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51" name="Obraz 12" descr="celownik lokalizacji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1869" y="2502682"/>
              <a:ext cx="228600" cy="240518"/>
            </a:xfrm>
            <a:prstGeom prst="rect">
              <a:avLst/>
            </a:prstGeom>
          </p:spPr>
        </p:pic>
      </p:grpSp>
      <p:cxnSp>
        <p:nvCxnSpPr>
          <p:cNvPr id="14" name="Straight Connector 13"/>
          <p:cNvCxnSpPr/>
          <p:nvPr/>
        </p:nvCxnSpPr>
        <p:spPr>
          <a:xfrm>
            <a:off x="2667000" y="971550"/>
            <a:ext cx="4038600" cy="0"/>
          </a:xfrm>
          <a:prstGeom prst="line">
            <a:avLst/>
          </a:prstGeom>
          <a:ln w="22225"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096000" y="3714750"/>
            <a:ext cx="609600" cy="0"/>
          </a:xfrm>
          <a:prstGeom prst="line">
            <a:avLst/>
          </a:prstGeom>
          <a:ln w="22225"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0" name="Picture 1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19600" y="2114550"/>
            <a:ext cx="1802939" cy="1788516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352550"/>
            <a:ext cx="1188720" cy="74295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500" y="4652010"/>
            <a:ext cx="1695153" cy="67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32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814"/>
          <a:stretch/>
        </p:blipFill>
        <p:spPr>
          <a:xfrm>
            <a:off x="0" y="0"/>
            <a:ext cx="9147668" cy="51435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0" y="-40517"/>
            <a:ext cx="9149190" cy="522000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 algn="ctr"/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itchFamily="2" charset="0"/>
              <a:ea typeface="Roboto" pitchFamily="2" charset="0"/>
            </a:endParaRPr>
          </a:p>
          <a:p>
            <a:pPr algn="ctr"/>
            <a:endParaRPr lang="ro-RO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4800" y="4019550"/>
            <a:ext cx="6096000" cy="838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100" dirty="0">
                <a:solidFill>
                  <a:srgbClr val="FFFFFF"/>
                </a:solidFill>
              </a:rPr>
              <a:t>Incident Responders such as fire fighters can immediately identify and attend to the incident area through the location mobile application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100" dirty="0">
                <a:solidFill>
                  <a:srgbClr val="FFFFFF"/>
                </a:solidFill>
              </a:rPr>
              <a:t>The external parties can easily communicate with the security team on support or progress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100" dirty="0">
                <a:solidFill>
                  <a:srgbClr val="FFFFFF"/>
                </a:solidFill>
              </a:rPr>
              <a:t>Security officers can record incident closure properly into the System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705600" y="152400"/>
            <a:ext cx="2133600" cy="4552950"/>
          </a:xfrm>
          <a:prstGeom prst="roundRect">
            <a:avLst/>
          </a:prstGeom>
          <a:noFill/>
          <a:ln w="22225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62800" y="4052560"/>
            <a:ext cx="1252103" cy="400110"/>
          </a:xfrm>
          <a:prstGeom prst="rect">
            <a:avLst/>
          </a:prstGeom>
          <a:solidFill>
            <a:schemeClr val="bg1"/>
          </a:solidFill>
          <a:ln w="22225">
            <a:solidFill>
              <a:schemeClr val="accent6"/>
            </a:solidFill>
            <a:prstDash val="sysDash"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/>
              <a:t>Communication &amp; </a:t>
            </a:r>
          </a:p>
          <a:p>
            <a:pPr algn="ctr"/>
            <a:r>
              <a:rPr lang="en-US" sz="1000" b="1" dirty="0"/>
              <a:t>Monitoring Systems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162800" y="1276350"/>
            <a:ext cx="12681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FFFF"/>
                </a:solidFill>
              </a:rPr>
              <a:t>Location Reporting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58000" y="2691140"/>
            <a:ext cx="18517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FFFF"/>
                </a:solidFill>
              </a:rPr>
              <a:t>Heat Map / Location Statistic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3105150"/>
            <a:ext cx="877823" cy="60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TextBox 29"/>
          <p:cNvSpPr txBox="1"/>
          <p:nvPr/>
        </p:nvSpPr>
        <p:spPr>
          <a:xfrm>
            <a:off x="6934200" y="3638550"/>
            <a:ext cx="18317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solidFill>
                  <a:srgbClr val="FFFFFF"/>
                </a:solidFill>
              </a:rPr>
              <a:t>RoIP</a:t>
            </a:r>
            <a:r>
              <a:rPr lang="en-US" sz="1100" dirty="0">
                <a:solidFill>
                  <a:srgbClr val="FFFFFF"/>
                </a:solidFill>
              </a:rPr>
              <a:t> Communication System</a:t>
            </a:r>
          </a:p>
        </p:txBody>
      </p:sp>
      <p:pic>
        <p:nvPicPr>
          <p:cNvPr id="36" name="Obraz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800" y="1657350"/>
            <a:ext cx="2737823" cy="11430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6400800" y="285750"/>
            <a:ext cx="2667000" cy="1143000"/>
            <a:chOff x="381000" y="3562071"/>
            <a:chExt cx="5334000" cy="2527713"/>
          </a:xfrm>
        </p:grpSpPr>
        <p:pic>
          <p:nvPicPr>
            <p:cNvPr id="38" name="Obraz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1000" y="3562071"/>
              <a:ext cx="5334000" cy="2527713"/>
            </a:xfrm>
            <a:prstGeom prst="rect">
              <a:avLst/>
            </a:prstGeom>
          </p:spPr>
        </p:pic>
        <p:pic>
          <p:nvPicPr>
            <p:cNvPr id="39" name="Obraz 3" descr="ethernal-demo-imac.pn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0333" y="3886200"/>
              <a:ext cx="2523067" cy="1752600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304800" y="133350"/>
            <a:ext cx="6172200" cy="3829050"/>
            <a:chOff x="304800" y="228600"/>
            <a:chExt cx="5765575" cy="3810000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4800" y="228600"/>
              <a:ext cx="5765575" cy="3810000"/>
            </a:xfrm>
            <a:prstGeom prst="rect">
              <a:avLst/>
            </a:prstGeom>
          </p:spPr>
        </p:pic>
        <p:pic>
          <p:nvPicPr>
            <p:cNvPr id="42" name="Obraz 12" descr="celownik lokalizacji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1" y="2209801"/>
              <a:ext cx="228600" cy="240518"/>
            </a:xfrm>
            <a:prstGeom prst="rect">
              <a:avLst/>
            </a:prstGeom>
          </p:spPr>
        </p:pic>
        <p:pic>
          <p:nvPicPr>
            <p:cNvPr id="44" name="Obraz 12" descr="celownik lokalizacji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0801" y="381000"/>
              <a:ext cx="228600" cy="240518"/>
            </a:xfrm>
            <a:prstGeom prst="rect">
              <a:avLst/>
            </a:prstGeom>
          </p:spPr>
        </p:pic>
        <p:pic>
          <p:nvPicPr>
            <p:cNvPr id="45" name="Obraz 12" descr="celownik lokalizacji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5801" y="457200"/>
              <a:ext cx="228600" cy="240518"/>
            </a:xfrm>
            <a:prstGeom prst="rect">
              <a:avLst/>
            </a:prstGeom>
          </p:spPr>
        </p:pic>
        <p:pic>
          <p:nvPicPr>
            <p:cNvPr id="46" name="Obraz 12" descr="celownik lokalizacji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1" y="457200"/>
              <a:ext cx="228600" cy="240518"/>
            </a:xfrm>
            <a:prstGeom prst="rect">
              <a:avLst/>
            </a:prstGeom>
          </p:spPr>
        </p:pic>
        <p:cxnSp>
          <p:nvCxnSpPr>
            <p:cNvPr id="47" name="Straight Connector 46"/>
            <p:cNvCxnSpPr/>
            <p:nvPr/>
          </p:nvCxnSpPr>
          <p:spPr>
            <a:xfrm flipH="1" flipV="1">
              <a:off x="685801" y="609600"/>
              <a:ext cx="685800" cy="7620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upa 11"/>
            <p:cNvGrpSpPr/>
            <p:nvPr/>
          </p:nvGrpSpPr>
          <p:grpSpPr>
            <a:xfrm>
              <a:off x="1295401" y="2133601"/>
              <a:ext cx="1371600" cy="609599"/>
              <a:chOff x="3556000" y="4064000"/>
              <a:chExt cx="2991579" cy="1222248"/>
            </a:xfrm>
          </p:grpSpPr>
          <p:pic>
            <p:nvPicPr>
              <p:cNvPr id="54" name="Obraz 12" descr="celownik lokalizacji.png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56000" y="4064000"/>
                <a:ext cx="1170432" cy="1222248"/>
              </a:xfrm>
              <a:prstGeom prst="rect">
                <a:avLst/>
              </a:prstGeom>
            </p:spPr>
          </p:pic>
          <p:sp>
            <p:nvSpPr>
              <p:cNvPr id="55" name="Prostokąt 13"/>
              <p:cNvSpPr/>
              <p:nvPr/>
            </p:nvSpPr>
            <p:spPr>
              <a:xfrm>
                <a:off x="4203699" y="4127500"/>
                <a:ext cx="2343880" cy="1080001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900" b="1" dirty="0" err="1">
                    <a:solidFill>
                      <a:srgbClr val="FF0000"/>
                    </a:solidFill>
                  </a:rPr>
                  <a:t>Location</a:t>
                </a:r>
                <a:r>
                  <a:rPr lang="pl-PL" sz="900" b="1" dirty="0">
                    <a:solidFill>
                      <a:srgbClr val="FF0000"/>
                    </a:solidFill>
                  </a:rPr>
                  <a:t> </a:t>
                </a:r>
                <a:r>
                  <a:rPr lang="pl-PL" sz="900" b="1" dirty="0" err="1">
                    <a:solidFill>
                      <a:srgbClr val="FF0000"/>
                    </a:solidFill>
                  </a:rPr>
                  <a:t>Identifcation</a:t>
                </a:r>
                <a:endParaRPr lang="pl-PL" sz="900" b="1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49" name="Straight Connector 48"/>
            <p:cNvCxnSpPr/>
            <p:nvPr/>
          </p:nvCxnSpPr>
          <p:spPr>
            <a:xfrm flipH="1" flipV="1">
              <a:off x="685801" y="2362201"/>
              <a:ext cx="685800" cy="7620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upa 11"/>
            <p:cNvGrpSpPr/>
            <p:nvPr/>
          </p:nvGrpSpPr>
          <p:grpSpPr>
            <a:xfrm>
              <a:off x="1295401" y="381000"/>
              <a:ext cx="1371600" cy="609599"/>
              <a:chOff x="3556000" y="4064000"/>
              <a:chExt cx="2991579" cy="1222248"/>
            </a:xfrm>
          </p:grpSpPr>
          <p:pic>
            <p:nvPicPr>
              <p:cNvPr id="52" name="Obraz 12" descr="celownik lokalizacji.png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56000" y="4064000"/>
                <a:ext cx="1170432" cy="1222248"/>
              </a:xfrm>
              <a:prstGeom prst="rect">
                <a:avLst/>
              </a:prstGeom>
            </p:spPr>
          </p:pic>
          <p:sp>
            <p:nvSpPr>
              <p:cNvPr id="53" name="Prostokąt 13"/>
              <p:cNvSpPr/>
              <p:nvPr/>
            </p:nvSpPr>
            <p:spPr>
              <a:xfrm>
                <a:off x="4203700" y="4127500"/>
                <a:ext cx="2343879" cy="1080001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900" b="1" dirty="0" err="1">
                    <a:solidFill>
                      <a:srgbClr val="FF0000"/>
                    </a:solidFill>
                  </a:rPr>
                  <a:t>Location</a:t>
                </a:r>
                <a:r>
                  <a:rPr lang="pl-PL" sz="900" b="1" dirty="0">
                    <a:solidFill>
                      <a:srgbClr val="FF0000"/>
                    </a:solidFill>
                  </a:rPr>
                  <a:t> </a:t>
                </a:r>
                <a:r>
                  <a:rPr lang="pl-PL" sz="900" b="1" dirty="0" err="1">
                    <a:solidFill>
                      <a:srgbClr val="FF0000"/>
                    </a:solidFill>
                  </a:rPr>
                  <a:t>Identifcation</a:t>
                </a:r>
                <a:endParaRPr lang="pl-PL" sz="9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51" name="Obraz 12" descr="celownik lokalizacji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1869" y="2502682"/>
              <a:ext cx="228600" cy="240518"/>
            </a:xfrm>
            <a:prstGeom prst="rect">
              <a:avLst/>
            </a:prstGeom>
          </p:spPr>
        </p:pic>
      </p:grpSp>
      <p:cxnSp>
        <p:nvCxnSpPr>
          <p:cNvPr id="14" name="Straight Connector 13"/>
          <p:cNvCxnSpPr>
            <a:stCxn id="136" idx="3"/>
          </p:cNvCxnSpPr>
          <p:nvPr/>
        </p:nvCxnSpPr>
        <p:spPr>
          <a:xfrm flipV="1">
            <a:off x="1569720" y="971550"/>
            <a:ext cx="5135880" cy="752475"/>
          </a:xfrm>
          <a:prstGeom prst="line">
            <a:avLst/>
          </a:prstGeom>
          <a:ln w="22225"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096000" y="3714750"/>
            <a:ext cx="609600" cy="0"/>
          </a:xfrm>
          <a:prstGeom prst="line">
            <a:avLst/>
          </a:prstGeom>
          <a:ln w="22225"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6" name="Picture 1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352550"/>
            <a:ext cx="1188720" cy="74295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500" y="4652010"/>
            <a:ext cx="1695153" cy="67806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2343150"/>
            <a:ext cx="2342561" cy="15670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1047750"/>
            <a:ext cx="274320" cy="17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00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6076"/>
            <a:ext cx="9151999" cy="514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1732"/>
            <a:ext cx="9144000" cy="5141768"/>
          </a:xfrm>
          <a:custGeom>
            <a:avLst/>
            <a:gdLst/>
            <a:ahLst/>
            <a:cxnLst/>
            <a:rect l="l" t="t" r="r" b="b"/>
            <a:pathLst>
              <a:path w="12192000" h="6452235">
                <a:moveTo>
                  <a:pt x="0" y="6452086"/>
                </a:moveTo>
                <a:lnTo>
                  <a:pt x="12191997" y="6452086"/>
                </a:lnTo>
                <a:lnTo>
                  <a:pt x="12191997" y="0"/>
                </a:lnTo>
                <a:lnTo>
                  <a:pt x="0" y="0"/>
                </a:lnTo>
                <a:lnTo>
                  <a:pt x="0" y="6452086"/>
                </a:lnTo>
                <a:close/>
              </a:path>
            </a:pathLst>
          </a:custGeom>
          <a:solidFill>
            <a:srgbClr val="000000">
              <a:alpha val="77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500" y="4652010"/>
            <a:ext cx="1695153" cy="678062"/>
          </a:xfrm>
          <a:prstGeom prst="rect">
            <a:avLst/>
          </a:prstGeom>
        </p:spPr>
      </p:pic>
      <p:sp>
        <p:nvSpPr>
          <p:cNvPr id="8" name="object 2"/>
          <p:cNvSpPr txBox="1"/>
          <p:nvPr/>
        </p:nvSpPr>
        <p:spPr>
          <a:xfrm>
            <a:off x="457200" y="1428750"/>
            <a:ext cx="5029200" cy="2169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JM" sz="2700" b="1" dirty="0">
                <a:solidFill>
                  <a:srgbClr val="FFFFFF"/>
                </a:solidFill>
                <a:ea typeface="Pacifico" pitchFamily="2" charset="0"/>
              </a:rPr>
              <a:t>Contact</a:t>
            </a:r>
          </a:p>
          <a:p>
            <a:endParaRPr lang="en-JM" sz="600" b="1" dirty="0">
              <a:solidFill>
                <a:srgbClr val="FFFFFF"/>
              </a:solidFill>
              <a:ea typeface="Pacifico" pitchFamily="2" charset="0"/>
            </a:endParaRPr>
          </a:p>
          <a:p>
            <a:r>
              <a:rPr lang="en-US" sz="1800" dirty="0">
                <a:solidFill>
                  <a:srgbClr val="FFFFFF"/>
                </a:solidFill>
              </a:rPr>
              <a:t>Kelvin </a:t>
            </a:r>
            <a:r>
              <a:rPr lang="en-US" sz="1800" dirty="0" err="1">
                <a:solidFill>
                  <a:srgbClr val="FFFFFF"/>
                </a:solidFill>
              </a:rPr>
              <a:t>Zheng</a:t>
            </a:r>
            <a:endParaRPr lang="en-US" sz="1800" dirty="0">
              <a:solidFill>
                <a:srgbClr val="FFFFFF"/>
              </a:solidFill>
            </a:endParaRPr>
          </a:p>
          <a:p>
            <a:r>
              <a:rPr lang="en-US" sz="1800" dirty="0">
                <a:solidFill>
                  <a:srgbClr val="FFFFFF"/>
                </a:solidFill>
              </a:rPr>
              <a:t>CEO</a:t>
            </a:r>
          </a:p>
          <a:p>
            <a:r>
              <a:rPr lang="en-US" sz="1800" dirty="0" err="1">
                <a:solidFill>
                  <a:srgbClr val="FFFFFF"/>
                </a:solidFill>
              </a:rPr>
              <a:t>Innox</a:t>
            </a:r>
            <a:r>
              <a:rPr lang="en-US" sz="1800" dirty="0">
                <a:solidFill>
                  <a:srgbClr val="FFFFFF"/>
                </a:solidFill>
              </a:rPr>
              <a:t> Agile </a:t>
            </a:r>
            <a:r>
              <a:rPr lang="en-US" sz="1800" dirty="0" err="1">
                <a:solidFill>
                  <a:srgbClr val="FFFFFF"/>
                </a:solidFill>
              </a:rPr>
              <a:t>Pte</a:t>
            </a:r>
            <a:r>
              <a:rPr lang="en-US" sz="1800" dirty="0">
                <a:solidFill>
                  <a:srgbClr val="FFFFFF"/>
                </a:solidFill>
              </a:rPr>
              <a:t> Ltd</a:t>
            </a:r>
          </a:p>
          <a:p>
            <a:r>
              <a:rPr lang="en-US" sz="1800" dirty="0">
                <a:solidFill>
                  <a:srgbClr val="FFFFFF"/>
                </a:solidFill>
              </a:rPr>
              <a:t>Mobile: +65 9144 1521</a:t>
            </a:r>
          </a:p>
          <a:p>
            <a:r>
              <a:rPr lang="en-US" sz="1800" dirty="0">
                <a:solidFill>
                  <a:srgbClr val="FFFFFF"/>
                </a:solidFill>
              </a:rPr>
              <a:t>Email: kelvin.zheng@innoxagile.com</a:t>
            </a:r>
          </a:p>
          <a:p>
            <a:pPr lvl="0"/>
            <a:r>
              <a:rPr lang="en-US" sz="1800" dirty="0">
                <a:solidFill>
                  <a:srgbClr val="FFFFFF"/>
                </a:solidFill>
              </a:rPr>
              <a:t>Website: </a:t>
            </a:r>
            <a:r>
              <a:rPr lang="en-JM" sz="1800" dirty="0">
                <a:solidFill>
                  <a:srgbClr val="FFFFFF"/>
                </a:solidFill>
                <a:ea typeface="Pacifico" pitchFamily="2" charset="0"/>
              </a:rPr>
              <a:t>http://www.innoxagile.com</a:t>
            </a:r>
          </a:p>
        </p:txBody>
      </p:sp>
      <p:sp>
        <p:nvSpPr>
          <p:cNvPr id="11" name="object 6"/>
          <p:cNvSpPr/>
          <p:nvPr/>
        </p:nvSpPr>
        <p:spPr>
          <a:xfrm>
            <a:off x="0" y="4402299"/>
            <a:ext cx="6646154" cy="103346"/>
          </a:xfrm>
          <a:custGeom>
            <a:avLst/>
            <a:gdLst/>
            <a:ahLst/>
            <a:cxnLst/>
            <a:rect l="l" t="t" r="r" b="b"/>
            <a:pathLst>
              <a:path w="10363200" h="137795">
                <a:moveTo>
                  <a:pt x="0" y="137663"/>
                </a:moveTo>
                <a:lnTo>
                  <a:pt x="0" y="0"/>
                </a:lnTo>
                <a:lnTo>
                  <a:pt x="10363199" y="0"/>
                </a:lnTo>
                <a:lnTo>
                  <a:pt x="10363199" y="137663"/>
                </a:lnTo>
                <a:lnTo>
                  <a:pt x="0" y="137663"/>
                </a:lnTo>
              </a:path>
            </a:pathLst>
          </a:custGeom>
          <a:solidFill>
            <a:srgbClr val="AD2E2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3423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E5F84E-7880-7F41-A6B5-7623D7773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450" y="812800"/>
            <a:ext cx="62611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93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59814D-0D92-0B45-BC82-85996564D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44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5190" y="-66003"/>
            <a:ext cx="9149190" cy="522000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 algn="ctr"/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itchFamily="2" charset="0"/>
              <a:ea typeface="Roboto" pitchFamily="2" charset="0"/>
            </a:endParaRPr>
          </a:p>
          <a:p>
            <a:pPr algn="ctr"/>
            <a:endParaRPr lang="ro-RO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object 6"/>
          <p:cNvSpPr/>
          <p:nvPr/>
        </p:nvSpPr>
        <p:spPr>
          <a:xfrm>
            <a:off x="0" y="4402299"/>
            <a:ext cx="6646154" cy="103346"/>
          </a:xfrm>
          <a:custGeom>
            <a:avLst/>
            <a:gdLst/>
            <a:ahLst/>
            <a:cxnLst/>
            <a:rect l="l" t="t" r="r" b="b"/>
            <a:pathLst>
              <a:path w="10363200" h="137795">
                <a:moveTo>
                  <a:pt x="0" y="137663"/>
                </a:moveTo>
                <a:lnTo>
                  <a:pt x="0" y="0"/>
                </a:lnTo>
                <a:lnTo>
                  <a:pt x="10363199" y="0"/>
                </a:lnTo>
                <a:lnTo>
                  <a:pt x="10363199" y="137663"/>
                </a:lnTo>
                <a:lnTo>
                  <a:pt x="0" y="137663"/>
                </a:lnTo>
              </a:path>
            </a:pathLst>
          </a:custGeom>
          <a:solidFill>
            <a:srgbClr val="AD2E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7"/>
          <p:cNvSpPr txBox="1"/>
          <p:nvPr/>
        </p:nvSpPr>
        <p:spPr>
          <a:xfrm>
            <a:off x="457200" y="2876550"/>
            <a:ext cx="7345523" cy="12852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23">
              <a:lnSpc>
                <a:spcPts val="3255"/>
              </a:lnSpc>
            </a:pPr>
            <a:r>
              <a:rPr lang="en-US" sz="5400" b="1" spc="-2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SASCAP+</a:t>
            </a:r>
          </a:p>
          <a:p>
            <a:pPr marL="10823">
              <a:lnSpc>
                <a:spcPts val="3255"/>
              </a:lnSpc>
            </a:pPr>
            <a:r>
              <a:rPr lang="en-US" sz="4000" spc="-2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10823">
              <a:lnSpc>
                <a:spcPts val="3255"/>
              </a:lnSpc>
            </a:pPr>
            <a:r>
              <a:rPr lang="en-US" sz="2800" i="1" spc="-2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~ Safety and Security ~</a:t>
            </a:r>
            <a:endParaRPr sz="2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500" y="4652010"/>
            <a:ext cx="1695153" cy="67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07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0" y="0"/>
            <a:ext cx="9149190" cy="522000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 algn="ctr"/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itchFamily="2" charset="0"/>
              <a:ea typeface="Roboto" pitchFamily="2" charset="0"/>
            </a:endParaRPr>
          </a:p>
          <a:p>
            <a:pPr algn="ctr"/>
            <a:endParaRPr lang="ro-RO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411841"/>
            <a:ext cx="4857750" cy="102509"/>
          </a:xfrm>
          <a:custGeom>
            <a:avLst/>
            <a:gdLst/>
            <a:ahLst/>
            <a:cxnLst/>
            <a:rect l="l" t="t" r="r" b="b"/>
            <a:pathLst>
              <a:path w="5070475" h="144779">
                <a:moveTo>
                  <a:pt x="0" y="0"/>
                </a:moveTo>
                <a:lnTo>
                  <a:pt x="5070107" y="0"/>
                </a:lnTo>
                <a:lnTo>
                  <a:pt x="5070107" y="144326"/>
                </a:lnTo>
                <a:lnTo>
                  <a:pt x="0" y="1443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7"/>
          <p:cNvSpPr txBox="1">
            <a:spLocks/>
          </p:cNvSpPr>
          <p:nvPr/>
        </p:nvSpPr>
        <p:spPr>
          <a:xfrm>
            <a:off x="342900" y="571500"/>
            <a:ext cx="8503062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9525"/>
            <a:r>
              <a:rPr lang="en-US" dirty="0"/>
              <a:t>INTRODUCTION</a:t>
            </a:r>
            <a:endParaRPr lang="en-US" dirty="0">
              <a:latin typeface="Segoe UI Light"/>
              <a:cs typeface="Segoe UI Light"/>
            </a:endParaRPr>
          </a:p>
        </p:txBody>
      </p:sp>
      <p:sp>
        <p:nvSpPr>
          <p:cNvPr id="34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04800" y="1047750"/>
            <a:ext cx="8382000" cy="3048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175" indent="0">
              <a:buNone/>
              <a:defRPr sz="2100"/>
            </a:pPr>
            <a:r>
              <a:rPr lang="en-US" sz="1600" dirty="0">
                <a:solidFill>
                  <a:srgbClr val="FFFF00"/>
                </a:solidFill>
              </a:rPr>
              <a:t>SASCAP+</a:t>
            </a:r>
            <a:r>
              <a:rPr lang="en-US" sz="1600" dirty="0">
                <a:solidFill>
                  <a:schemeClr val="bg1"/>
                </a:solidFill>
              </a:rPr>
              <a:t> is an integrated and customizable safety and security solution that combines state-of the-art infrastructure and system solutions</a:t>
            </a:r>
          </a:p>
          <a:p>
            <a:pPr>
              <a:lnSpc>
                <a:spcPct val="110000"/>
              </a:lnSpc>
            </a:pPr>
            <a:endParaRPr lang="en-JM" sz="3600" dirty="0">
              <a:solidFill>
                <a:schemeClr val="bg1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14867" y="3799845"/>
            <a:ext cx="3081867" cy="300792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Infrastructure Solution (Indoor/Outdoor)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381000" y="2584593"/>
            <a:ext cx="1786467" cy="300792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Location</a:t>
            </a:r>
            <a:r>
              <a:rPr kumimoji="0" lang="en-US" sz="105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Tracking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2243667" y="2590507"/>
            <a:ext cx="1219200" cy="300792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Communication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3657600" y="1926615"/>
            <a:ext cx="0" cy="3124200"/>
          </a:xfrm>
          <a:prstGeom prst="line">
            <a:avLst/>
          </a:prstGeom>
          <a:noFill/>
          <a:ln w="1905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2" name="Shape 121"/>
          <p:cNvSpPr txBox="1">
            <a:spLocks/>
          </p:cNvSpPr>
          <p:nvPr/>
        </p:nvSpPr>
        <p:spPr>
          <a:xfrm>
            <a:off x="3691467" y="1504950"/>
            <a:ext cx="1475289" cy="574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</a:rPr>
              <a:t>Products</a:t>
            </a:r>
          </a:p>
        </p:txBody>
      </p:sp>
      <p:sp>
        <p:nvSpPr>
          <p:cNvPr id="45" name="Shape 121"/>
          <p:cNvSpPr txBox="1">
            <a:spLocks/>
          </p:cNvSpPr>
          <p:nvPr/>
        </p:nvSpPr>
        <p:spPr>
          <a:xfrm>
            <a:off x="872067" y="1504950"/>
            <a:ext cx="2120900" cy="574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</a:rPr>
              <a:t>Modules</a:t>
            </a:r>
          </a:p>
        </p:txBody>
      </p:sp>
      <p:cxnSp>
        <p:nvCxnSpPr>
          <p:cNvPr id="51" name="Straight Connector 50"/>
          <p:cNvCxnSpPr/>
          <p:nvPr/>
        </p:nvCxnSpPr>
        <p:spPr>
          <a:xfrm>
            <a:off x="414867" y="1921418"/>
            <a:ext cx="8229600" cy="0"/>
          </a:xfrm>
          <a:prstGeom prst="line">
            <a:avLst/>
          </a:prstGeom>
          <a:noFill/>
          <a:ln w="1905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2" name="Pictur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620" y="2460015"/>
            <a:ext cx="877823" cy="60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3" name="Rounded Rectangle 52"/>
          <p:cNvSpPr/>
          <p:nvPr/>
        </p:nvSpPr>
        <p:spPr>
          <a:xfrm>
            <a:off x="2243667" y="2018660"/>
            <a:ext cx="1219200" cy="292279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Radio-over-IP</a:t>
            </a:r>
            <a:endParaRPr kumimoji="0" lang="en-US" sz="105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406400" y="2014167"/>
            <a:ext cx="846667" cy="300792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Navigation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329267" y="2014584"/>
            <a:ext cx="838200" cy="300792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Monitoring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3691467" y="2010576"/>
            <a:ext cx="1447799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Software Application</a:t>
            </a:r>
          </a:p>
        </p:txBody>
      </p:sp>
      <p:sp>
        <p:nvSpPr>
          <p:cNvPr id="58" name="Shape 121"/>
          <p:cNvSpPr txBox="1">
            <a:spLocks/>
          </p:cNvSpPr>
          <p:nvPr/>
        </p:nvSpPr>
        <p:spPr>
          <a:xfrm>
            <a:off x="5748867" y="1504950"/>
            <a:ext cx="1932489" cy="574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</a:rPr>
              <a:t>Descriptions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215467" y="2536215"/>
            <a:ext cx="3429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Non-Camera purpose-built ruggedized smartphone preinstalled with communication application</a:t>
            </a:r>
          </a:p>
        </p:txBody>
      </p:sp>
      <p:pic>
        <p:nvPicPr>
          <p:cNvPr id="60" name="Picture 59" descr="Screen Shot 2016-08-15 at 2.51.08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9020" y="3069615"/>
            <a:ext cx="533400" cy="402848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5215467" y="3069615"/>
            <a:ext cx="3429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Security pass with beacon for location tracking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215468" y="4060215"/>
            <a:ext cx="3429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>
                <a:solidFill>
                  <a:schemeClr val="bg1"/>
                </a:solidFill>
              </a:rPr>
              <a:t>Wifi</a:t>
            </a:r>
            <a:r>
              <a:rPr lang="en-US" sz="1050" dirty="0">
                <a:solidFill>
                  <a:schemeClr val="bg1"/>
                </a:solidFill>
              </a:rPr>
              <a:t> router and extender: to setup long range communication infrastructure over 75 miles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215467" y="3798605"/>
            <a:ext cx="3429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Beacons: mounted on walls to transmit proximity info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215820" y="4467528"/>
            <a:ext cx="3429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Cellular </a:t>
            </a:r>
            <a:r>
              <a:rPr lang="en-US" sz="1100" dirty="0" err="1">
                <a:solidFill>
                  <a:schemeClr val="bg1"/>
                </a:solidFill>
              </a:rPr>
              <a:t>Wifi</a:t>
            </a:r>
            <a:r>
              <a:rPr lang="en-US" sz="1100" dirty="0">
                <a:solidFill>
                  <a:schemeClr val="bg1"/>
                </a:solidFill>
              </a:rPr>
              <a:t> router: to setup and interconnect Wifi with cellular network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215467" y="2046005"/>
            <a:ext cx="27001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Mobile application and web based application</a:t>
            </a:r>
          </a:p>
        </p:txBody>
      </p:sp>
      <p:cxnSp>
        <p:nvCxnSpPr>
          <p:cNvPr id="66" name="Straight Connector 65"/>
          <p:cNvCxnSpPr/>
          <p:nvPr/>
        </p:nvCxnSpPr>
        <p:spPr>
          <a:xfrm>
            <a:off x="414867" y="2434099"/>
            <a:ext cx="8229600" cy="0"/>
          </a:xfrm>
          <a:prstGeom prst="line">
            <a:avLst/>
          </a:prstGeom>
          <a:noFill/>
          <a:ln w="1905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7" name="Straight Connector 66"/>
          <p:cNvCxnSpPr/>
          <p:nvPr/>
        </p:nvCxnSpPr>
        <p:spPr>
          <a:xfrm>
            <a:off x="414867" y="3617521"/>
            <a:ext cx="8229600" cy="0"/>
          </a:xfrm>
          <a:prstGeom prst="line">
            <a:avLst/>
          </a:prstGeom>
          <a:noFill/>
          <a:ln w="1905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8" name="Rounded Rectangle 67"/>
          <p:cNvSpPr/>
          <p:nvPr/>
        </p:nvSpPr>
        <p:spPr>
          <a:xfrm>
            <a:off x="381000" y="2996135"/>
            <a:ext cx="3081867" cy="300792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Workflow</a:t>
            </a: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2820" y="3928809"/>
            <a:ext cx="710142" cy="512406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7535" y="4441215"/>
            <a:ext cx="627889" cy="457200"/>
          </a:xfrm>
          <a:prstGeom prst="rect">
            <a:avLst/>
          </a:prstGeom>
        </p:spPr>
      </p:pic>
      <p:cxnSp>
        <p:nvCxnSpPr>
          <p:cNvPr id="72" name="Straight Connector 71"/>
          <p:cNvCxnSpPr/>
          <p:nvPr/>
        </p:nvCxnSpPr>
        <p:spPr>
          <a:xfrm>
            <a:off x="5163850" y="1926615"/>
            <a:ext cx="0" cy="3124200"/>
          </a:xfrm>
          <a:prstGeom prst="line">
            <a:avLst/>
          </a:prstGeom>
          <a:noFill/>
          <a:ln w="19050" cap="flat">
            <a:solidFill>
              <a:schemeClr val="bg1">
                <a:lumMod val="50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69" name="Picture 6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3735" y="3679215"/>
            <a:ext cx="457200" cy="4572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500" y="4652010"/>
            <a:ext cx="1695153" cy="67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00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0" y="0"/>
            <a:ext cx="9149190" cy="522000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 algn="ctr"/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itchFamily="2" charset="0"/>
              <a:ea typeface="Roboto" pitchFamily="2" charset="0"/>
            </a:endParaRPr>
          </a:p>
          <a:p>
            <a:pPr algn="ctr"/>
            <a:endParaRPr lang="ro-RO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411841"/>
            <a:ext cx="4857750" cy="102509"/>
          </a:xfrm>
          <a:custGeom>
            <a:avLst/>
            <a:gdLst/>
            <a:ahLst/>
            <a:cxnLst/>
            <a:rect l="l" t="t" r="r" b="b"/>
            <a:pathLst>
              <a:path w="5070475" h="144779">
                <a:moveTo>
                  <a:pt x="0" y="0"/>
                </a:moveTo>
                <a:lnTo>
                  <a:pt x="5070107" y="0"/>
                </a:lnTo>
                <a:lnTo>
                  <a:pt x="5070107" y="144326"/>
                </a:lnTo>
                <a:lnTo>
                  <a:pt x="0" y="1443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7"/>
          <p:cNvSpPr txBox="1">
            <a:spLocks/>
          </p:cNvSpPr>
          <p:nvPr/>
        </p:nvSpPr>
        <p:spPr>
          <a:xfrm>
            <a:off x="342900" y="571500"/>
            <a:ext cx="8503062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9525"/>
            <a:r>
              <a:rPr lang="en-US" dirty="0"/>
              <a:t>SASCAP+</a:t>
            </a:r>
            <a:endParaRPr lang="en-US" dirty="0">
              <a:latin typeface="Segoe UI Light"/>
              <a:cs typeface="Segoe UI Light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500" y="4652010"/>
            <a:ext cx="1695153" cy="678062"/>
          </a:xfrm>
          <a:prstGeom prst="rect">
            <a:avLst/>
          </a:prstGeom>
        </p:spPr>
      </p:pic>
      <p:sp>
        <p:nvSpPr>
          <p:cNvPr id="24" name="object 7"/>
          <p:cNvSpPr txBox="1">
            <a:spLocks/>
          </p:cNvSpPr>
          <p:nvPr/>
        </p:nvSpPr>
        <p:spPr>
          <a:xfrm>
            <a:off x="381000" y="1123950"/>
            <a:ext cx="579120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9525"/>
            <a:r>
              <a:rPr lang="en-US" sz="1600" dirty="0">
                <a:solidFill>
                  <a:srgbClr val="FFFF00"/>
                </a:solidFill>
              </a:rPr>
              <a:t>BUSINESS</a:t>
            </a:r>
            <a:r>
              <a:rPr lang="en-US" sz="1600" dirty="0"/>
              <a:t> MODEL</a:t>
            </a:r>
            <a:endParaRPr lang="en-US" sz="1600" dirty="0">
              <a:latin typeface="Segoe UI Light"/>
              <a:cs typeface="Segoe UI Light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102659" y="3714750"/>
            <a:ext cx="7010400" cy="68580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2550459" y="4064001"/>
            <a:ext cx="1219200" cy="20743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RETAIL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3845859" y="4064001"/>
            <a:ext cx="1219200" cy="20743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HEALTHCARE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5141259" y="4064001"/>
            <a:ext cx="1219200" cy="20743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HOSPITALITY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436659" y="4064001"/>
            <a:ext cx="1219200" cy="20743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CONSTRUCTION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255059" y="4064001"/>
            <a:ext cx="1219200" cy="20743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TRANSPORTATION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626659" y="3714750"/>
            <a:ext cx="396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Vertical Focus (Sectors/Industries)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089231" y="1809750"/>
            <a:ext cx="7010400" cy="68580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3375231" y="2156882"/>
            <a:ext cx="1219200" cy="20743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INFRASTRUCTURE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4670631" y="2156882"/>
            <a:ext cx="1219200" cy="20743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LOCATION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b="1" dirty="0">
                <a:solidFill>
                  <a:schemeClr val="tx1"/>
                </a:solidFill>
              </a:rPr>
              <a:t>SERVICE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2079831" y="2156882"/>
            <a:ext cx="1219200" cy="20743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WORKFLOW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2613231" y="1809750"/>
            <a:ext cx="396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Strategic Services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5966031" y="2156882"/>
            <a:ext cx="1219200" cy="20743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PROCESS</a:t>
            </a:r>
            <a:r>
              <a:rPr lang="en-US" sz="1000" dirty="0">
                <a:solidFill>
                  <a:schemeClr val="tx1"/>
                </a:solidFill>
              </a:rPr>
              <a:t> </a:t>
            </a:r>
            <a:r>
              <a:rPr lang="en-US" sz="1000" b="1" dirty="0">
                <a:solidFill>
                  <a:schemeClr val="tx1"/>
                </a:solidFill>
              </a:rPr>
              <a:t>CHANGE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7634693" y="4006848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...</a:t>
            </a:r>
          </a:p>
        </p:txBody>
      </p:sp>
      <p:sp>
        <p:nvSpPr>
          <p:cNvPr id="5" name="Up Arrow 4"/>
          <p:cNvSpPr/>
          <p:nvPr/>
        </p:nvSpPr>
        <p:spPr>
          <a:xfrm rot="10800000">
            <a:off x="4343400" y="2724150"/>
            <a:ext cx="457200" cy="685800"/>
          </a:xfrm>
          <a:prstGeom prst="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bject 7"/>
          <p:cNvSpPr txBox="1">
            <a:spLocks/>
          </p:cNvSpPr>
          <p:nvPr/>
        </p:nvSpPr>
        <p:spPr>
          <a:xfrm>
            <a:off x="3048000" y="2952750"/>
            <a:ext cx="12954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9525"/>
            <a:r>
              <a:rPr lang="en-US" sz="2000" b="1" dirty="0"/>
              <a:t>SAFETY</a:t>
            </a:r>
            <a:endParaRPr lang="en-US" sz="2000" b="1" dirty="0">
              <a:latin typeface="Segoe UI Light"/>
              <a:cs typeface="Segoe UI Light"/>
            </a:endParaRPr>
          </a:p>
        </p:txBody>
      </p:sp>
      <p:sp>
        <p:nvSpPr>
          <p:cNvPr id="33" name="object 7"/>
          <p:cNvSpPr txBox="1">
            <a:spLocks/>
          </p:cNvSpPr>
          <p:nvPr/>
        </p:nvSpPr>
        <p:spPr>
          <a:xfrm>
            <a:off x="5105400" y="2952750"/>
            <a:ext cx="15240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9525"/>
            <a:r>
              <a:rPr lang="en-US" sz="2000" b="1" dirty="0">
                <a:solidFill>
                  <a:srgbClr val="FFFFFF"/>
                </a:solidFill>
              </a:rPr>
              <a:t>SECURITY</a:t>
            </a:r>
            <a:endParaRPr lang="en-US" sz="2000" b="1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4216736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-5190" y="0"/>
            <a:ext cx="9149190" cy="522000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 algn="ctr"/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itchFamily="2" charset="0"/>
              <a:ea typeface="Roboto" pitchFamily="2" charset="0"/>
            </a:endParaRPr>
          </a:p>
          <a:p>
            <a:pPr algn="ctr"/>
            <a:endParaRPr lang="ro-RO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411841"/>
            <a:ext cx="4857750" cy="102509"/>
          </a:xfrm>
          <a:custGeom>
            <a:avLst/>
            <a:gdLst/>
            <a:ahLst/>
            <a:cxnLst/>
            <a:rect l="l" t="t" r="r" b="b"/>
            <a:pathLst>
              <a:path w="5070475" h="144779">
                <a:moveTo>
                  <a:pt x="0" y="0"/>
                </a:moveTo>
                <a:lnTo>
                  <a:pt x="5070107" y="0"/>
                </a:lnTo>
                <a:lnTo>
                  <a:pt x="5070107" y="144326"/>
                </a:lnTo>
                <a:lnTo>
                  <a:pt x="0" y="1443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7"/>
          <p:cNvSpPr txBox="1">
            <a:spLocks/>
          </p:cNvSpPr>
          <p:nvPr/>
        </p:nvSpPr>
        <p:spPr>
          <a:xfrm>
            <a:off x="342900" y="571500"/>
            <a:ext cx="8503062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9525"/>
            <a:r>
              <a:rPr lang="en-US" dirty="0"/>
              <a:t>SASCAP+</a:t>
            </a:r>
            <a:endParaRPr lang="en-US" dirty="0">
              <a:latin typeface="Segoe UI Light"/>
              <a:cs typeface="Segoe UI Light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500" y="4652010"/>
            <a:ext cx="1695153" cy="678062"/>
          </a:xfrm>
          <a:prstGeom prst="rect">
            <a:avLst/>
          </a:prstGeom>
        </p:spPr>
      </p:pic>
      <p:sp>
        <p:nvSpPr>
          <p:cNvPr id="24" name="object 7"/>
          <p:cNvSpPr txBox="1">
            <a:spLocks/>
          </p:cNvSpPr>
          <p:nvPr/>
        </p:nvSpPr>
        <p:spPr>
          <a:xfrm>
            <a:off x="381000" y="1123950"/>
            <a:ext cx="579120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9525"/>
            <a:r>
              <a:rPr lang="en-US" sz="1600" dirty="0">
                <a:solidFill>
                  <a:srgbClr val="FFFF00"/>
                </a:solidFill>
              </a:rPr>
              <a:t>INFRASTRUCTURE</a:t>
            </a:r>
            <a:endParaRPr lang="en-US" sz="1600" dirty="0">
              <a:solidFill>
                <a:srgbClr val="FFFF00"/>
              </a:solidFill>
              <a:latin typeface="Segoe UI Light"/>
              <a:cs typeface="Segoe UI Ligh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200400" y="1422053"/>
            <a:ext cx="2438400" cy="1447800"/>
            <a:chOff x="2686050" y="1027152"/>
            <a:chExt cx="3333750" cy="192521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86050" y="1027152"/>
              <a:ext cx="3333750" cy="1925216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810000" y="1865352"/>
              <a:ext cx="1066800" cy="572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>
                  <a:solidFill>
                    <a:schemeClr val="bg1"/>
                  </a:solidFill>
                </a:rPr>
                <a:t>INTERNET CLOUD</a:t>
              </a:r>
            </a:p>
          </p:txBody>
        </p:sp>
      </p:grpSp>
      <p:cxnSp>
        <p:nvCxnSpPr>
          <p:cNvPr id="49" name="Straight Connector 48"/>
          <p:cNvCxnSpPr/>
          <p:nvPr/>
        </p:nvCxnSpPr>
        <p:spPr>
          <a:xfrm flipH="1">
            <a:off x="2438400" y="2412653"/>
            <a:ext cx="838200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" name="Obraz 3" descr="ethernal-demo-imac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2107853"/>
            <a:ext cx="843653" cy="630198"/>
          </a:xfrm>
          <a:prstGeom prst="rect">
            <a:avLst/>
          </a:prstGeom>
        </p:spPr>
      </p:pic>
      <p:cxnSp>
        <p:nvCxnSpPr>
          <p:cNvPr id="51" name="Straight Connector 50"/>
          <p:cNvCxnSpPr/>
          <p:nvPr/>
        </p:nvCxnSpPr>
        <p:spPr>
          <a:xfrm flipH="1">
            <a:off x="5562600" y="2412653"/>
            <a:ext cx="914400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2" name="Group 51"/>
          <p:cNvGrpSpPr/>
          <p:nvPr/>
        </p:nvGrpSpPr>
        <p:grpSpPr>
          <a:xfrm>
            <a:off x="6629400" y="1809750"/>
            <a:ext cx="609600" cy="915944"/>
            <a:chOff x="588729" y="3368565"/>
            <a:chExt cx="1794341" cy="3111527"/>
          </a:xfrm>
        </p:grpSpPr>
        <p:pic>
          <p:nvPicPr>
            <p:cNvPr id="53" name="Obraz 17" descr="IPhone_4S_No_shadow1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729" y="3368565"/>
              <a:ext cx="1794341" cy="3111527"/>
            </a:xfrm>
            <a:prstGeom prst="rect">
              <a:avLst/>
            </a:prstGeom>
          </p:spPr>
        </p:pic>
        <p:pic>
          <p:nvPicPr>
            <p:cNvPr id="54" name="Obraz 18" descr="wyjście przykład ievac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640" y="3834582"/>
              <a:ext cx="1327941" cy="2093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5" name="Rectangle 54"/>
          <p:cNvSpPr/>
          <p:nvPr/>
        </p:nvSpPr>
        <p:spPr>
          <a:xfrm>
            <a:off x="609600" y="3638550"/>
            <a:ext cx="8229600" cy="1219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bject 7"/>
          <p:cNvSpPr txBox="1">
            <a:spLocks/>
          </p:cNvSpPr>
          <p:nvPr/>
        </p:nvSpPr>
        <p:spPr>
          <a:xfrm>
            <a:off x="1143000" y="2781985"/>
            <a:ext cx="1905000" cy="161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o-RO"/>
            </a:defPPr>
            <a:lvl1pPr marL="9525">
              <a:defRPr sz="18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050" dirty="0"/>
              <a:t>Central monitoring console</a:t>
            </a:r>
          </a:p>
        </p:txBody>
      </p:sp>
      <p:sp>
        <p:nvSpPr>
          <p:cNvPr id="57" name="object 7"/>
          <p:cNvSpPr txBox="1">
            <a:spLocks/>
          </p:cNvSpPr>
          <p:nvPr/>
        </p:nvSpPr>
        <p:spPr>
          <a:xfrm>
            <a:off x="6324600" y="2730847"/>
            <a:ext cx="1447800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o-RO"/>
            </a:defPPr>
            <a:lvl1pPr marL="9525">
              <a:defRPr sz="18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050" dirty="0"/>
              <a:t>Mobile app for tracking and communicating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3200400" y="3105150"/>
            <a:ext cx="2438400" cy="1447800"/>
            <a:chOff x="2686050" y="1027152"/>
            <a:chExt cx="3333750" cy="192521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86050" y="1027152"/>
              <a:ext cx="3333750" cy="1925216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3810000" y="2108087"/>
              <a:ext cx="1066800" cy="347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>
                  <a:solidFill>
                    <a:srgbClr val="FFFF00"/>
                  </a:solidFill>
                </a:rPr>
                <a:t>INTRANET</a:t>
              </a:r>
              <a:endParaRPr lang="en-US" sz="1050" b="1">
                <a:solidFill>
                  <a:srgbClr val="FFFF00"/>
                </a:solidFill>
              </a:endParaRPr>
            </a:p>
          </p:txBody>
        </p:sp>
      </p:grpSp>
      <p:pic>
        <p:nvPicPr>
          <p:cNvPr id="71" name="Obraz 3" descr="ethernal-demo-imac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3790950"/>
            <a:ext cx="843653" cy="630198"/>
          </a:xfrm>
          <a:prstGeom prst="rect">
            <a:avLst/>
          </a:prstGeom>
        </p:spPr>
      </p:pic>
      <p:cxnSp>
        <p:nvCxnSpPr>
          <p:cNvPr id="73" name="Straight Connector 72"/>
          <p:cNvCxnSpPr/>
          <p:nvPr/>
        </p:nvCxnSpPr>
        <p:spPr>
          <a:xfrm flipH="1">
            <a:off x="2438400" y="4095750"/>
            <a:ext cx="838200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4" name="Group 73"/>
          <p:cNvGrpSpPr/>
          <p:nvPr/>
        </p:nvGrpSpPr>
        <p:grpSpPr>
          <a:xfrm>
            <a:off x="6629400" y="3486150"/>
            <a:ext cx="609600" cy="915944"/>
            <a:chOff x="588729" y="3368565"/>
            <a:chExt cx="1794341" cy="3111527"/>
          </a:xfrm>
        </p:grpSpPr>
        <p:pic>
          <p:nvPicPr>
            <p:cNvPr id="75" name="Obraz 17" descr="IPhone_4S_No_shadow1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729" y="3368565"/>
              <a:ext cx="1794341" cy="3111527"/>
            </a:xfrm>
            <a:prstGeom prst="rect">
              <a:avLst/>
            </a:prstGeom>
          </p:spPr>
        </p:pic>
        <p:pic>
          <p:nvPicPr>
            <p:cNvPr id="76" name="Obraz 18" descr="wyjście przykład ievac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640" y="3834582"/>
              <a:ext cx="1327941" cy="2093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7" name="object 7"/>
          <p:cNvSpPr txBox="1">
            <a:spLocks/>
          </p:cNvSpPr>
          <p:nvPr/>
        </p:nvSpPr>
        <p:spPr>
          <a:xfrm>
            <a:off x="6324600" y="4400550"/>
            <a:ext cx="1371600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o-RO"/>
            </a:defPPr>
            <a:lvl1pPr marL="9525">
              <a:defRPr sz="18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050" dirty="0"/>
              <a:t>Mobile app for tracking and communicating</a:t>
            </a:r>
          </a:p>
        </p:txBody>
      </p:sp>
      <p:cxnSp>
        <p:nvCxnSpPr>
          <p:cNvPr id="78" name="Straight Connector 77"/>
          <p:cNvCxnSpPr/>
          <p:nvPr/>
        </p:nvCxnSpPr>
        <p:spPr>
          <a:xfrm flipH="1">
            <a:off x="5562600" y="4095750"/>
            <a:ext cx="914400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object 7"/>
          <p:cNvSpPr txBox="1">
            <a:spLocks/>
          </p:cNvSpPr>
          <p:nvPr/>
        </p:nvSpPr>
        <p:spPr>
          <a:xfrm>
            <a:off x="1143000" y="4476750"/>
            <a:ext cx="1905000" cy="161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o-RO"/>
            </a:defPPr>
            <a:lvl1pPr marL="9525">
              <a:defRPr sz="18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050" dirty="0"/>
              <a:t>Central monitoring console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8200" y="3181350"/>
            <a:ext cx="7391400" cy="1600200"/>
          </a:xfrm>
          <a:prstGeom prst="rect">
            <a:avLst/>
          </a:prstGeom>
          <a:solidFill>
            <a:srgbClr val="FF6666">
              <a:alpha val="10000"/>
            </a:srgbClr>
          </a:solidFill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0" y="1657350"/>
            <a:ext cx="796776" cy="57491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0" y="3352023"/>
            <a:ext cx="796776" cy="5749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8200" y="318135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rgbClr val="FFFF00"/>
                </a:solidFill>
              </a:rPr>
              <a:t>*Air Gap Solution – No internet required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3441441"/>
            <a:ext cx="698500" cy="50861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1757265"/>
            <a:ext cx="698500" cy="5086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0" y="4095750"/>
            <a:ext cx="609600" cy="60960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0" y="2419350"/>
            <a:ext cx="609600" cy="609600"/>
          </a:xfrm>
          <a:prstGeom prst="rect">
            <a:avLst/>
          </a:prstGeom>
        </p:spPr>
      </p:pic>
      <p:sp>
        <p:nvSpPr>
          <p:cNvPr id="84" name="Rectangle 83"/>
          <p:cNvSpPr/>
          <p:nvPr/>
        </p:nvSpPr>
        <p:spPr>
          <a:xfrm>
            <a:off x="838200" y="1504950"/>
            <a:ext cx="7391400" cy="1600200"/>
          </a:xfrm>
          <a:prstGeom prst="rect">
            <a:avLst/>
          </a:prstGeom>
          <a:noFill/>
          <a:ln w="127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838200" y="1504950"/>
            <a:ext cx="198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rgbClr val="FFFFFF"/>
                </a:solidFill>
              </a:rPr>
              <a:t>* Internet Cloud Services </a:t>
            </a:r>
          </a:p>
        </p:txBody>
      </p:sp>
      <p:sp>
        <p:nvSpPr>
          <p:cNvPr id="86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048000" y="819150"/>
            <a:ext cx="5410200" cy="533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175" indent="0">
              <a:buNone/>
              <a:defRPr sz="2100"/>
            </a:pPr>
            <a:r>
              <a:rPr lang="en-US" sz="1300" dirty="0">
                <a:solidFill>
                  <a:schemeClr val="bg1"/>
                </a:solidFill>
              </a:rPr>
              <a:t>From long range WiFi of up to 100km to proximity precision of 2m, SASCAP+ deploy secured infrastructure solutions (Air-gap) to specific needs </a:t>
            </a:r>
          </a:p>
          <a:p>
            <a:pPr>
              <a:lnSpc>
                <a:spcPct val="110000"/>
              </a:lnSpc>
            </a:pPr>
            <a:endParaRPr lang="en-JM" sz="3200" dirty="0">
              <a:solidFill>
                <a:schemeClr val="bg1"/>
              </a:solidFill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2419350"/>
            <a:ext cx="679450" cy="67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09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564" y="0"/>
            <a:ext cx="9158563" cy="51435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0" y="-76500"/>
            <a:ext cx="9149190" cy="522000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 algn="ctr"/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itchFamily="2" charset="0"/>
              <a:ea typeface="Roboto" pitchFamily="2" charset="0"/>
            </a:endParaRPr>
          </a:p>
          <a:p>
            <a:pPr algn="ctr"/>
            <a:endParaRPr lang="ro-RO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411841"/>
            <a:ext cx="4857750" cy="102509"/>
          </a:xfrm>
          <a:custGeom>
            <a:avLst/>
            <a:gdLst/>
            <a:ahLst/>
            <a:cxnLst/>
            <a:rect l="l" t="t" r="r" b="b"/>
            <a:pathLst>
              <a:path w="5070475" h="144779">
                <a:moveTo>
                  <a:pt x="0" y="0"/>
                </a:moveTo>
                <a:lnTo>
                  <a:pt x="5070107" y="0"/>
                </a:lnTo>
                <a:lnTo>
                  <a:pt x="5070107" y="144326"/>
                </a:lnTo>
                <a:lnTo>
                  <a:pt x="0" y="1443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7"/>
          <p:cNvSpPr txBox="1">
            <a:spLocks/>
          </p:cNvSpPr>
          <p:nvPr/>
        </p:nvSpPr>
        <p:spPr>
          <a:xfrm>
            <a:off x="342900" y="571500"/>
            <a:ext cx="8503062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9525"/>
            <a:r>
              <a:rPr lang="en-US" dirty="0"/>
              <a:t>SASCAP+</a:t>
            </a:r>
            <a:endParaRPr lang="en-US" dirty="0">
              <a:latin typeface="Segoe UI Light"/>
              <a:cs typeface="Segoe UI Light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500" y="4652010"/>
            <a:ext cx="1695153" cy="678062"/>
          </a:xfrm>
          <a:prstGeom prst="rect">
            <a:avLst/>
          </a:prstGeom>
        </p:spPr>
      </p:pic>
      <p:sp>
        <p:nvSpPr>
          <p:cNvPr id="24" name="object 7"/>
          <p:cNvSpPr txBox="1">
            <a:spLocks/>
          </p:cNvSpPr>
          <p:nvPr/>
        </p:nvSpPr>
        <p:spPr>
          <a:xfrm>
            <a:off x="381000" y="1123950"/>
            <a:ext cx="579120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9525"/>
            <a:r>
              <a:rPr lang="en-US" sz="1600" dirty="0">
                <a:solidFill>
                  <a:srgbClr val="FFFF00"/>
                </a:solidFill>
              </a:rPr>
              <a:t>WORKFLOW</a:t>
            </a:r>
            <a:endParaRPr lang="en-US" sz="1600" dirty="0">
              <a:solidFill>
                <a:srgbClr val="FFFF00"/>
              </a:solidFill>
              <a:latin typeface="Segoe UI Light"/>
              <a:cs typeface="Segoe UI Light"/>
            </a:endParaRPr>
          </a:p>
        </p:txBody>
      </p:sp>
      <p:sp>
        <p:nvSpPr>
          <p:cNvPr id="72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048000" y="819150"/>
            <a:ext cx="5410200" cy="533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175" indent="0">
              <a:buNone/>
              <a:defRPr sz="2100"/>
            </a:pPr>
            <a:r>
              <a:rPr lang="en-US" sz="1300" dirty="0">
                <a:solidFill>
                  <a:schemeClr val="bg1"/>
                </a:solidFill>
              </a:rPr>
              <a:t>SASCAP+ provides a </a:t>
            </a:r>
            <a:r>
              <a:rPr lang="en-US" sz="1300" dirty="0">
                <a:solidFill>
                  <a:srgbClr val="FFFF00"/>
                </a:solidFill>
              </a:rPr>
              <a:t>customizable</a:t>
            </a:r>
            <a:r>
              <a:rPr lang="en-US" sz="1300" dirty="0">
                <a:solidFill>
                  <a:schemeClr val="bg1"/>
                </a:solidFill>
              </a:rPr>
              <a:t>, intelligent solution for monitoring the level of security and communication in the field of security</a:t>
            </a:r>
          </a:p>
          <a:p>
            <a:pPr marL="3175" indent="0">
              <a:buNone/>
              <a:defRPr sz="2100"/>
            </a:pPr>
            <a:endParaRPr lang="en-US" sz="13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endParaRPr lang="en-JM" sz="3200" dirty="0">
              <a:solidFill>
                <a:schemeClr val="bg1"/>
              </a:solidFill>
            </a:endParaRPr>
          </a:p>
        </p:txBody>
      </p:sp>
      <p:sp>
        <p:nvSpPr>
          <p:cNvPr id="92" name="Prostokąt zaokrąglony 8"/>
          <p:cNvSpPr/>
          <p:nvPr/>
        </p:nvSpPr>
        <p:spPr>
          <a:xfrm>
            <a:off x="1752600" y="2078520"/>
            <a:ext cx="1278448" cy="493230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pl-PL" sz="1050" dirty="0">
                <a:latin typeface="Segoe UI Light" panose="020B0502040204020203" pitchFamily="34" charset="0"/>
                <a:cs typeface="Segoe UI Light" panose="020B0502040204020203" pitchFamily="34" charset="0"/>
              </a:rPr>
              <a:t>Notification</a:t>
            </a:r>
          </a:p>
          <a:p>
            <a:pPr algn="ctr"/>
            <a:r>
              <a:rPr lang="en-US" sz="1050" dirty="0">
                <a:latin typeface="Segoe UI Light" panose="020B0502040204020203" pitchFamily="34" charset="0"/>
                <a:cs typeface="Segoe UI Light" panose="020B0502040204020203" pitchFamily="34" charset="0"/>
              </a:rPr>
              <a:t>inputs/outputs</a:t>
            </a:r>
            <a:endParaRPr lang="pl-PL" sz="105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9" name="Prostokąt zaokrąglony 8"/>
          <p:cNvSpPr/>
          <p:nvPr/>
        </p:nvSpPr>
        <p:spPr>
          <a:xfrm>
            <a:off x="3886200" y="2078520"/>
            <a:ext cx="1278448" cy="493230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1050" dirty="0">
                <a:latin typeface="Segoe UI Light" panose="020B0502040204020203" pitchFamily="34" charset="0"/>
                <a:cs typeface="Segoe UI Light" panose="020B0502040204020203" pitchFamily="34" charset="0"/>
              </a:rPr>
              <a:t>Document Libraries</a:t>
            </a:r>
            <a:endParaRPr lang="pl-PL" sz="105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0" name="Prostokąt zaokrąglony 8"/>
          <p:cNvSpPr/>
          <p:nvPr/>
        </p:nvSpPr>
        <p:spPr>
          <a:xfrm>
            <a:off x="6019800" y="2078520"/>
            <a:ext cx="1278448" cy="493230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1050" dirty="0">
                <a:latin typeface="Segoe UI Light" panose="020B0502040204020203" pitchFamily="34" charset="0"/>
                <a:cs typeface="Segoe UI Light" panose="020B0502040204020203" pitchFamily="34" charset="0"/>
              </a:rPr>
              <a:t>Checklists</a:t>
            </a:r>
            <a:endParaRPr lang="pl-PL" sz="105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1" name="Prostokąt zaokrąglony 8"/>
          <p:cNvSpPr/>
          <p:nvPr/>
        </p:nvSpPr>
        <p:spPr>
          <a:xfrm>
            <a:off x="6019800" y="3450120"/>
            <a:ext cx="1278448" cy="493230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1050" dirty="0">
                <a:latin typeface="Segoe UI Light" panose="020B0502040204020203" pitchFamily="34" charset="0"/>
                <a:cs typeface="Segoe UI Light" panose="020B0502040204020203" pitchFamily="34" charset="0"/>
              </a:rPr>
              <a:t>Statistics and Reports</a:t>
            </a:r>
            <a:endParaRPr lang="pl-PL" sz="105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2" name="Prostokąt zaokrąglony 8"/>
          <p:cNvSpPr/>
          <p:nvPr/>
        </p:nvSpPr>
        <p:spPr>
          <a:xfrm>
            <a:off x="1752600" y="3450120"/>
            <a:ext cx="1278448" cy="493230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1050" dirty="0">
                <a:latin typeface="Segoe UI Light" panose="020B0502040204020203" pitchFamily="34" charset="0"/>
                <a:cs typeface="Segoe UI Light" panose="020B0502040204020203" pitchFamily="34" charset="0"/>
              </a:rPr>
              <a:t>Communicator</a:t>
            </a:r>
            <a:endParaRPr lang="pl-PL" sz="105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3" name="Prostokąt zaokrąglony 8"/>
          <p:cNvSpPr/>
          <p:nvPr/>
        </p:nvSpPr>
        <p:spPr>
          <a:xfrm>
            <a:off x="3886200" y="3450120"/>
            <a:ext cx="1278448" cy="493230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1050" dirty="0">
                <a:latin typeface="Segoe UI Light" panose="020B0502040204020203" pitchFamily="34" charset="0"/>
                <a:cs typeface="Segoe UI Light" panose="020B0502040204020203" pitchFamily="34" charset="0"/>
              </a:rPr>
              <a:t>Schedules</a:t>
            </a:r>
            <a:endParaRPr lang="pl-PL" sz="105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124200" y="2307120"/>
            <a:ext cx="685800" cy="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>
            <a:off x="5257800" y="2307120"/>
            <a:ext cx="685800" cy="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>
            <a:off x="5257800" y="3678720"/>
            <a:ext cx="685800" cy="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>
            <a:off x="3124200" y="3678720"/>
            <a:ext cx="685800" cy="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 flipV="1">
            <a:off x="6629400" y="2688120"/>
            <a:ext cx="0" cy="68580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886200" y="2840520"/>
            <a:ext cx="1295400" cy="3048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175" indent="0" algn="ctr">
              <a:buNone/>
              <a:defRPr sz="2100"/>
            </a:pPr>
            <a:r>
              <a:rPr lang="en-US" sz="1800" dirty="0">
                <a:solidFill>
                  <a:schemeClr val="bg1"/>
                </a:solidFill>
              </a:rPr>
              <a:t>FUNCTIONS</a:t>
            </a:r>
          </a:p>
          <a:p>
            <a:pPr marL="3175" indent="0" algn="ctr">
              <a:buNone/>
              <a:defRPr sz="2100"/>
            </a:pPr>
            <a:endParaRPr lang="en-US" sz="1800" dirty="0">
              <a:solidFill>
                <a:schemeClr val="bg1"/>
              </a:solidFill>
            </a:endParaRPr>
          </a:p>
          <a:p>
            <a:pPr algn="ctr">
              <a:lnSpc>
                <a:spcPct val="110000"/>
              </a:lnSpc>
            </a:pPr>
            <a:endParaRPr lang="en-JM" sz="4400" dirty="0">
              <a:solidFill>
                <a:schemeClr val="bg1"/>
              </a:solidFill>
            </a:endParaRPr>
          </a:p>
        </p:txBody>
      </p:sp>
      <p:cxnSp>
        <p:nvCxnSpPr>
          <p:cNvPr id="111" name="Straight Arrow Connector 110"/>
          <p:cNvCxnSpPr/>
          <p:nvPr/>
        </p:nvCxnSpPr>
        <p:spPr>
          <a:xfrm flipV="1">
            <a:off x="2362200" y="2688120"/>
            <a:ext cx="0" cy="68580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3333750"/>
            <a:ext cx="353786" cy="2476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2419350"/>
            <a:ext cx="304800" cy="304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0" y="2343150"/>
            <a:ext cx="406400" cy="406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2343150"/>
            <a:ext cx="304800" cy="3048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0" y="3257550"/>
            <a:ext cx="374650" cy="3746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3257550"/>
            <a:ext cx="355600" cy="355600"/>
          </a:xfrm>
          <a:prstGeom prst="rect">
            <a:avLst/>
          </a:prstGeom>
        </p:spPr>
      </p:pic>
      <p:sp>
        <p:nvSpPr>
          <p:cNvPr id="112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752600" y="3943350"/>
            <a:ext cx="1447800" cy="533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175" indent="0">
              <a:buNone/>
              <a:defRPr sz="2100"/>
            </a:pPr>
            <a:r>
              <a:rPr lang="en-US" sz="1000" dirty="0">
                <a:solidFill>
                  <a:schemeClr val="bg1"/>
                </a:solidFill>
              </a:rPr>
              <a:t>Facilitating info delivery and exchange to different parties</a:t>
            </a:r>
            <a:endParaRPr lang="en-US" sz="13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endParaRPr lang="en-JM" sz="3200" dirty="0">
              <a:solidFill>
                <a:schemeClr val="bg1"/>
              </a:solidFill>
            </a:endParaRPr>
          </a:p>
        </p:txBody>
      </p:sp>
      <p:sp>
        <p:nvSpPr>
          <p:cNvPr id="11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886200" y="3943350"/>
            <a:ext cx="1447800" cy="533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175" indent="0">
              <a:buNone/>
              <a:defRPr sz="2100"/>
            </a:pPr>
            <a:r>
              <a:rPr lang="en-US" sz="1000" dirty="0">
                <a:solidFill>
                  <a:schemeClr val="bg1"/>
                </a:solidFill>
              </a:rPr>
              <a:t>Recording and displaying of time tables , events and plans</a:t>
            </a:r>
            <a:endParaRPr lang="en-US" sz="13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endParaRPr lang="en-JM" sz="3200" dirty="0">
              <a:solidFill>
                <a:schemeClr val="bg1"/>
              </a:solidFill>
            </a:endParaRPr>
          </a:p>
        </p:txBody>
      </p:sp>
      <p:sp>
        <p:nvSpPr>
          <p:cNvPr id="114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019800" y="3943350"/>
            <a:ext cx="1447800" cy="533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175" indent="0">
              <a:buNone/>
              <a:defRPr sz="2100"/>
            </a:pPr>
            <a:r>
              <a:rPr lang="en-US" sz="1000" dirty="0">
                <a:solidFill>
                  <a:schemeClr val="bg1"/>
                </a:solidFill>
              </a:rPr>
              <a:t>Generated statistics and reports for periodic analysis and reporting</a:t>
            </a:r>
            <a:endParaRPr lang="en-US" sz="13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endParaRPr lang="en-JM" sz="3200" dirty="0">
              <a:solidFill>
                <a:schemeClr val="bg1"/>
              </a:solidFill>
            </a:endParaRPr>
          </a:p>
        </p:txBody>
      </p:sp>
      <p:sp>
        <p:nvSpPr>
          <p:cNvPr id="115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019800" y="1504950"/>
            <a:ext cx="1447800" cy="533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175" indent="0">
              <a:buNone/>
              <a:defRPr sz="2100"/>
            </a:pPr>
            <a:r>
              <a:rPr lang="en-US" sz="1000" dirty="0">
                <a:solidFill>
                  <a:schemeClr val="bg1"/>
                </a:solidFill>
              </a:rPr>
              <a:t>Displaying checklists for safety/security checks and compliance</a:t>
            </a:r>
            <a:endParaRPr lang="en-US" sz="13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endParaRPr lang="en-JM" sz="3200" dirty="0">
              <a:solidFill>
                <a:schemeClr val="bg1"/>
              </a:solidFill>
            </a:endParaRPr>
          </a:p>
        </p:txBody>
      </p:sp>
      <p:sp>
        <p:nvSpPr>
          <p:cNvPr id="116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886200" y="1657350"/>
            <a:ext cx="1447800" cy="381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175" indent="0">
              <a:buNone/>
              <a:defRPr sz="2100"/>
            </a:pPr>
            <a:r>
              <a:rPr lang="en-US" sz="1000" dirty="0">
                <a:solidFill>
                  <a:schemeClr val="bg1"/>
                </a:solidFill>
              </a:rPr>
              <a:t>Storing of documents for records and analysis</a:t>
            </a:r>
            <a:endParaRPr lang="en-US" sz="13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endParaRPr lang="en-JM" sz="3200" dirty="0">
              <a:solidFill>
                <a:schemeClr val="bg1"/>
              </a:solidFill>
            </a:endParaRPr>
          </a:p>
        </p:txBody>
      </p:sp>
      <p:sp>
        <p:nvSpPr>
          <p:cNvPr id="117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752600" y="1504950"/>
            <a:ext cx="1447800" cy="533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175" indent="0">
              <a:buNone/>
              <a:defRPr sz="2100"/>
            </a:pPr>
            <a:r>
              <a:rPr lang="en-US" sz="1000" dirty="0">
                <a:solidFill>
                  <a:schemeClr val="bg1"/>
                </a:solidFill>
              </a:rPr>
              <a:t>Alerting of detected event triggers or manual initiated notifications </a:t>
            </a:r>
            <a:endParaRPr lang="en-US" sz="13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endParaRPr lang="en-JM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045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2961" cy="5143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9051"/>
            <a:ext cx="9144000" cy="5143499"/>
          </a:xfrm>
          <a:custGeom>
            <a:avLst/>
            <a:gdLst/>
            <a:ahLst/>
            <a:cxnLst/>
            <a:rect l="l" t="t" r="r" b="b"/>
            <a:pathLst>
              <a:path w="12192000" h="6452235">
                <a:moveTo>
                  <a:pt x="0" y="6452086"/>
                </a:moveTo>
                <a:lnTo>
                  <a:pt x="12191997" y="6452086"/>
                </a:lnTo>
                <a:lnTo>
                  <a:pt x="12191997" y="0"/>
                </a:lnTo>
                <a:lnTo>
                  <a:pt x="0" y="0"/>
                </a:lnTo>
                <a:lnTo>
                  <a:pt x="0" y="6452086"/>
                </a:lnTo>
                <a:close/>
              </a:path>
            </a:pathLst>
          </a:custGeom>
          <a:solidFill>
            <a:srgbClr val="000000">
              <a:alpha val="7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" y="406695"/>
            <a:ext cx="4857749" cy="107655"/>
          </a:xfrm>
          <a:custGeom>
            <a:avLst/>
            <a:gdLst/>
            <a:ahLst/>
            <a:cxnLst/>
            <a:rect l="l" t="t" r="r" b="b"/>
            <a:pathLst>
              <a:path w="5772785" h="127634">
                <a:moveTo>
                  <a:pt x="0" y="0"/>
                </a:moveTo>
                <a:lnTo>
                  <a:pt x="5772646" y="0"/>
                </a:lnTo>
                <a:lnTo>
                  <a:pt x="5772646" y="127590"/>
                </a:lnTo>
                <a:lnTo>
                  <a:pt x="0" y="127590"/>
                </a:lnTo>
                <a:lnTo>
                  <a:pt x="0" y="0"/>
                </a:lnTo>
                <a:close/>
              </a:path>
            </a:pathLst>
          </a:custGeom>
          <a:solidFill>
            <a:srgbClr val="886A9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500" y="4652010"/>
            <a:ext cx="1695153" cy="678062"/>
          </a:xfrm>
          <a:prstGeom prst="rect">
            <a:avLst/>
          </a:prstGeom>
        </p:spPr>
      </p:pic>
      <p:sp>
        <p:nvSpPr>
          <p:cNvPr id="21" name="object 8"/>
          <p:cNvSpPr/>
          <p:nvPr/>
        </p:nvSpPr>
        <p:spPr>
          <a:xfrm>
            <a:off x="3744496" y="1338264"/>
            <a:ext cx="587502" cy="587502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9"/>
          <p:cNvSpPr/>
          <p:nvPr/>
        </p:nvSpPr>
        <p:spPr>
          <a:xfrm>
            <a:off x="4353049" y="1892619"/>
            <a:ext cx="684657" cy="684657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0"/>
          <p:cNvSpPr/>
          <p:nvPr/>
        </p:nvSpPr>
        <p:spPr>
          <a:xfrm>
            <a:off x="3590667" y="2538414"/>
            <a:ext cx="685800" cy="685800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1"/>
          <p:cNvSpPr/>
          <p:nvPr/>
        </p:nvSpPr>
        <p:spPr>
          <a:xfrm>
            <a:off x="4546883" y="2961513"/>
            <a:ext cx="340613" cy="793242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2"/>
          <p:cNvSpPr/>
          <p:nvPr/>
        </p:nvSpPr>
        <p:spPr>
          <a:xfrm>
            <a:off x="3744496" y="3739745"/>
            <a:ext cx="530352" cy="442341"/>
          </a:xfrm>
          <a:prstGeom prst="rect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3"/>
          <p:cNvSpPr/>
          <p:nvPr/>
        </p:nvSpPr>
        <p:spPr>
          <a:xfrm>
            <a:off x="4420486" y="4333113"/>
            <a:ext cx="578357" cy="464058"/>
          </a:xfrm>
          <a:prstGeom prst="rect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4"/>
          <p:cNvSpPr/>
          <p:nvPr/>
        </p:nvSpPr>
        <p:spPr>
          <a:xfrm>
            <a:off x="3181950" y="1200150"/>
            <a:ext cx="644652" cy="320040"/>
          </a:xfrm>
          <a:prstGeom prst="rect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5"/>
          <p:cNvSpPr/>
          <p:nvPr/>
        </p:nvSpPr>
        <p:spPr>
          <a:xfrm>
            <a:off x="1363189" y="1521333"/>
            <a:ext cx="2428399" cy="205740"/>
          </a:xfrm>
          <a:prstGeom prst="rect">
            <a:avLst/>
          </a:prstGeom>
          <a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6"/>
          <p:cNvSpPr/>
          <p:nvPr/>
        </p:nvSpPr>
        <p:spPr>
          <a:xfrm>
            <a:off x="1515208" y="1727073"/>
            <a:ext cx="2221897" cy="205740"/>
          </a:xfrm>
          <a:prstGeom prst="rect">
            <a:avLst/>
          </a:prstGeom>
          <a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17"/>
          <p:cNvSpPr/>
          <p:nvPr/>
        </p:nvSpPr>
        <p:spPr>
          <a:xfrm>
            <a:off x="3192904" y="2252664"/>
            <a:ext cx="598646" cy="320040"/>
          </a:xfrm>
          <a:prstGeom prst="rect">
            <a:avLst/>
          </a:prstGeom>
          <a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8"/>
          <p:cNvSpPr/>
          <p:nvPr/>
        </p:nvSpPr>
        <p:spPr>
          <a:xfrm>
            <a:off x="1344445" y="2557653"/>
            <a:ext cx="1838039" cy="205740"/>
          </a:xfrm>
          <a:prstGeom prst="rect">
            <a:avLst/>
          </a:prstGeom>
          <a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9"/>
          <p:cNvSpPr/>
          <p:nvPr/>
        </p:nvSpPr>
        <p:spPr>
          <a:xfrm>
            <a:off x="3111751" y="2557653"/>
            <a:ext cx="624077" cy="205740"/>
          </a:xfrm>
          <a:prstGeom prst="rect">
            <a:avLst/>
          </a:prstGeom>
          <a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20"/>
          <p:cNvSpPr/>
          <p:nvPr/>
        </p:nvSpPr>
        <p:spPr>
          <a:xfrm>
            <a:off x="3646674" y="2557653"/>
            <a:ext cx="116586" cy="205740"/>
          </a:xfrm>
          <a:prstGeom prst="rect">
            <a:avLst/>
          </a:prstGeom>
          <a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21"/>
          <p:cNvSpPr/>
          <p:nvPr/>
        </p:nvSpPr>
        <p:spPr>
          <a:xfrm>
            <a:off x="1215057" y="2763394"/>
            <a:ext cx="208483" cy="205740"/>
          </a:xfrm>
          <a:prstGeom prst="rect">
            <a:avLst/>
          </a:prstGeom>
          <a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22"/>
          <p:cNvSpPr/>
          <p:nvPr/>
        </p:nvSpPr>
        <p:spPr>
          <a:xfrm>
            <a:off x="1319298" y="2763394"/>
            <a:ext cx="659892" cy="205740"/>
          </a:xfrm>
          <a:prstGeom prst="rect">
            <a:avLst/>
          </a:prstGeom>
          <a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23"/>
          <p:cNvSpPr/>
          <p:nvPr/>
        </p:nvSpPr>
        <p:spPr>
          <a:xfrm>
            <a:off x="1914801" y="2763394"/>
            <a:ext cx="1878044" cy="205740"/>
          </a:xfrm>
          <a:prstGeom prst="rect">
            <a:avLst/>
          </a:prstGeom>
          <a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24"/>
          <p:cNvSpPr/>
          <p:nvPr/>
        </p:nvSpPr>
        <p:spPr>
          <a:xfrm>
            <a:off x="1326157" y="2969134"/>
            <a:ext cx="2414683" cy="205739"/>
          </a:xfrm>
          <a:prstGeom prst="rect">
            <a:avLst/>
          </a:prstGeom>
          <a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25"/>
          <p:cNvSpPr/>
          <p:nvPr/>
        </p:nvSpPr>
        <p:spPr>
          <a:xfrm>
            <a:off x="3453984" y="3452814"/>
            <a:ext cx="339470" cy="320268"/>
          </a:xfrm>
          <a:prstGeom prst="rect">
            <a:avLst/>
          </a:prstGeom>
          <a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27"/>
          <p:cNvSpPr/>
          <p:nvPr/>
        </p:nvSpPr>
        <p:spPr>
          <a:xfrm>
            <a:off x="2290124" y="3760318"/>
            <a:ext cx="505025" cy="205739"/>
          </a:xfrm>
          <a:prstGeom prst="rect">
            <a:avLst/>
          </a:prstGeom>
          <a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28"/>
          <p:cNvSpPr/>
          <p:nvPr/>
        </p:nvSpPr>
        <p:spPr>
          <a:xfrm>
            <a:off x="2763612" y="3760318"/>
            <a:ext cx="490728" cy="205739"/>
          </a:xfrm>
          <a:prstGeom prst="rect">
            <a:avLst/>
          </a:prstGeom>
          <a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29"/>
          <p:cNvSpPr/>
          <p:nvPr/>
        </p:nvSpPr>
        <p:spPr>
          <a:xfrm>
            <a:off x="3184235" y="3760318"/>
            <a:ext cx="550736" cy="205739"/>
          </a:xfrm>
          <a:prstGeom prst="rect">
            <a:avLst/>
          </a:prstGeom>
          <a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30"/>
          <p:cNvSpPr/>
          <p:nvPr/>
        </p:nvSpPr>
        <p:spPr>
          <a:xfrm>
            <a:off x="3656295" y="3760318"/>
            <a:ext cx="118301" cy="205739"/>
          </a:xfrm>
          <a:prstGeom prst="rect">
            <a:avLst/>
          </a:prstGeom>
          <a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33"/>
          <p:cNvSpPr/>
          <p:nvPr/>
        </p:nvSpPr>
        <p:spPr>
          <a:xfrm>
            <a:off x="3655153" y="3966059"/>
            <a:ext cx="111442" cy="205739"/>
          </a:xfrm>
          <a:prstGeom prst="rect">
            <a:avLst/>
          </a:prstGeom>
          <a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34"/>
          <p:cNvSpPr/>
          <p:nvPr/>
        </p:nvSpPr>
        <p:spPr>
          <a:xfrm>
            <a:off x="2129457" y="3934245"/>
            <a:ext cx="1709642" cy="205739"/>
          </a:xfrm>
          <a:prstGeom prst="rect">
            <a:avLst/>
          </a:prstGeom>
          <a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35"/>
          <p:cNvSpPr/>
          <p:nvPr/>
        </p:nvSpPr>
        <p:spPr>
          <a:xfrm>
            <a:off x="5058946" y="1645731"/>
            <a:ext cx="993077" cy="320040"/>
          </a:xfrm>
          <a:prstGeom prst="rect">
            <a:avLst/>
          </a:prstGeom>
          <a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36"/>
          <p:cNvSpPr/>
          <p:nvPr/>
        </p:nvSpPr>
        <p:spPr>
          <a:xfrm>
            <a:off x="5927913" y="1645731"/>
            <a:ext cx="1282731" cy="320040"/>
          </a:xfrm>
          <a:prstGeom prst="rect">
            <a:avLst/>
          </a:prstGeom>
          <a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37"/>
          <p:cNvSpPr/>
          <p:nvPr/>
        </p:nvSpPr>
        <p:spPr>
          <a:xfrm>
            <a:off x="5058946" y="1966914"/>
            <a:ext cx="2376773" cy="205740"/>
          </a:xfrm>
          <a:prstGeom prst="rect">
            <a:avLst/>
          </a:prstGeom>
          <a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38"/>
          <p:cNvSpPr/>
          <p:nvPr/>
        </p:nvSpPr>
        <p:spPr>
          <a:xfrm>
            <a:off x="7361425" y="1966914"/>
            <a:ext cx="116586" cy="205740"/>
          </a:xfrm>
          <a:prstGeom prst="rect">
            <a:avLst/>
          </a:prstGeom>
          <a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39"/>
          <p:cNvSpPr/>
          <p:nvPr/>
        </p:nvSpPr>
        <p:spPr>
          <a:xfrm>
            <a:off x="5058946" y="2172653"/>
            <a:ext cx="1129189" cy="205740"/>
          </a:xfrm>
          <a:prstGeom prst="rect">
            <a:avLst/>
          </a:prstGeom>
          <a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40"/>
          <p:cNvSpPr/>
          <p:nvPr/>
        </p:nvSpPr>
        <p:spPr>
          <a:xfrm>
            <a:off x="6123365" y="2172653"/>
            <a:ext cx="719327" cy="205740"/>
          </a:xfrm>
          <a:prstGeom prst="rect">
            <a:avLst/>
          </a:prstGeom>
          <a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41"/>
          <p:cNvSpPr/>
          <p:nvPr/>
        </p:nvSpPr>
        <p:spPr>
          <a:xfrm>
            <a:off x="6780590" y="2172653"/>
            <a:ext cx="755885" cy="205740"/>
          </a:xfrm>
          <a:prstGeom prst="rect">
            <a:avLst/>
          </a:prstGeom>
          <a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42"/>
          <p:cNvSpPr/>
          <p:nvPr/>
        </p:nvSpPr>
        <p:spPr>
          <a:xfrm>
            <a:off x="5058946" y="2378165"/>
            <a:ext cx="715651" cy="205968"/>
          </a:xfrm>
          <a:prstGeom prst="rect">
            <a:avLst/>
          </a:prstGeom>
          <a:blipFill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43"/>
          <p:cNvSpPr/>
          <p:nvPr/>
        </p:nvSpPr>
        <p:spPr>
          <a:xfrm>
            <a:off x="5709599" y="2378165"/>
            <a:ext cx="432911" cy="205968"/>
          </a:xfrm>
          <a:prstGeom prst="rect">
            <a:avLst/>
          </a:prstGeom>
          <a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44"/>
          <p:cNvSpPr/>
          <p:nvPr/>
        </p:nvSpPr>
        <p:spPr>
          <a:xfrm>
            <a:off x="6107363" y="2378165"/>
            <a:ext cx="814959" cy="205968"/>
          </a:xfrm>
          <a:prstGeom prst="rect">
            <a:avLst/>
          </a:prstGeom>
          <a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45"/>
          <p:cNvSpPr/>
          <p:nvPr/>
        </p:nvSpPr>
        <p:spPr>
          <a:xfrm>
            <a:off x="6851647" y="2378165"/>
            <a:ext cx="692153" cy="205968"/>
          </a:xfrm>
          <a:prstGeom prst="rect">
            <a:avLst/>
          </a:prstGeom>
          <a:blipFill>
            <a:blip r:embed="rId3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46"/>
          <p:cNvSpPr/>
          <p:nvPr/>
        </p:nvSpPr>
        <p:spPr>
          <a:xfrm>
            <a:off x="7474582" y="2378165"/>
            <a:ext cx="50291" cy="205968"/>
          </a:xfrm>
          <a:prstGeom prst="rect">
            <a:avLst/>
          </a:prstGeom>
          <a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47"/>
          <p:cNvSpPr/>
          <p:nvPr/>
        </p:nvSpPr>
        <p:spPr>
          <a:xfrm>
            <a:off x="5058946" y="2584323"/>
            <a:ext cx="845534" cy="205740"/>
          </a:xfrm>
          <a:prstGeom prst="rect">
            <a:avLst/>
          </a:prstGeom>
          <a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48"/>
          <p:cNvSpPr/>
          <p:nvPr/>
        </p:nvSpPr>
        <p:spPr>
          <a:xfrm>
            <a:off x="5869619" y="2584323"/>
            <a:ext cx="501395" cy="205740"/>
          </a:xfrm>
          <a:prstGeom prst="rect">
            <a:avLst/>
          </a:prstGeom>
          <a:blipFill>
            <a:blip r:embed="rId4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49"/>
          <p:cNvSpPr/>
          <p:nvPr/>
        </p:nvSpPr>
        <p:spPr>
          <a:xfrm>
            <a:off x="5058946" y="2978658"/>
            <a:ext cx="750541" cy="320040"/>
          </a:xfrm>
          <a:prstGeom prst="rect">
            <a:avLst/>
          </a:prstGeom>
          <a:blipFill>
            <a:blip r:embed="rId4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50"/>
          <p:cNvSpPr/>
          <p:nvPr/>
        </p:nvSpPr>
        <p:spPr>
          <a:xfrm>
            <a:off x="5684453" y="2978658"/>
            <a:ext cx="868680" cy="320040"/>
          </a:xfrm>
          <a:prstGeom prst="rect">
            <a:avLst/>
          </a:prstGeom>
          <a:blipFill>
            <a:blip r:embed="rId4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54"/>
          <p:cNvSpPr/>
          <p:nvPr/>
        </p:nvSpPr>
        <p:spPr>
          <a:xfrm>
            <a:off x="5058946" y="3299842"/>
            <a:ext cx="755046" cy="205739"/>
          </a:xfrm>
          <a:prstGeom prst="rect">
            <a:avLst/>
          </a:prstGeom>
          <a:blipFill>
            <a:blip r:embed="rId4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55"/>
          <p:cNvSpPr/>
          <p:nvPr/>
        </p:nvSpPr>
        <p:spPr>
          <a:xfrm>
            <a:off x="5749604" y="3299842"/>
            <a:ext cx="1285274" cy="205739"/>
          </a:xfrm>
          <a:prstGeom prst="rect">
            <a:avLst/>
          </a:prstGeom>
          <a:blipFill>
            <a:blip r:embed="rId4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56"/>
          <p:cNvSpPr/>
          <p:nvPr/>
        </p:nvSpPr>
        <p:spPr>
          <a:xfrm>
            <a:off x="6965947" y="3299842"/>
            <a:ext cx="114871" cy="205739"/>
          </a:xfrm>
          <a:prstGeom prst="rect">
            <a:avLst/>
          </a:prstGeom>
          <a:blipFill>
            <a:blip r:embed="rId4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57"/>
          <p:cNvSpPr/>
          <p:nvPr/>
        </p:nvSpPr>
        <p:spPr>
          <a:xfrm>
            <a:off x="5058947" y="3505582"/>
            <a:ext cx="1005668" cy="205739"/>
          </a:xfrm>
          <a:prstGeom prst="rect">
            <a:avLst/>
          </a:prstGeom>
          <a:blipFill>
            <a:blip r:embed="rId4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58"/>
          <p:cNvSpPr/>
          <p:nvPr/>
        </p:nvSpPr>
        <p:spPr>
          <a:xfrm>
            <a:off x="5058947" y="4049840"/>
            <a:ext cx="609266" cy="274320"/>
          </a:xfrm>
          <a:prstGeom prst="rect">
            <a:avLst/>
          </a:prstGeom>
          <a:blipFill>
            <a:blip r:embed="rId4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59"/>
          <p:cNvSpPr/>
          <p:nvPr/>
        </p:nvSpPr>
        <p:spPr>
          <a:xfrm>
            <a:off x="5566725" y="4049840"/>
            <a:ext cx="1178814" cy="274320"/>
          </a:xfrm>
          <a:prstGeom prst="rect">
            <a:avLst/>
          </a:prstGeom>
          <a:blipFill>
            <a:blip r:embed="rId4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60"/>
          <p:cNvSpPr/>
          <p:nvPr/>
        </p:nvSpPr>
        <p:spPr>
          <a:xfrm>
            <a:off x="5058947" y="4325112"/>
            <a:ext cx="706202" cy="205968"/>
          </a:xfrm>
          <a:prstGeom prst="rect">
            <a:avLst/>
          </a:prstGeom>
          <a:blipFill>
            <a:blip r:embed="rId5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61"/>
          <p:cNvSpPr/>
          <p:nvPr/>
        </p:nvSpPr>
        <p:spPr>
          <a:xfrm>
            <a:off x="5686739" y="4325112"/>
            <a:ext cx="1214075" cy="205968"/>
          </a:xfrm>
          <a:prstGeom prst="rect">
            <a:avLst/>
          </a:prstGeom>
          <a:blipFill>
            <a:blip r:embed="rId5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62"/>
          <p:cNvSpPr/>
          <p:nvPr/>
        </p:nvSpPr>
        <p:spPr>
          <a:xfrm>
            <a:off x="6829930" y="4325112"/>
            <a:ext cx="113156" cy="205968"/>
          </a:xfrm>
          <a:prstGeom prst="rect">
            <a:avLst/>
          </a:prstGeom>
          <a:blipFill>
            <a:blip r:embed="rId5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63"/>
          <p:cNvSpPr/>
          <p:nvPr/>
        </p:nvSpPr>
        <p:spPr>
          <a:xfrm>
            <a:off x="5058946" y="4531309"/>
            <a:ext cx="1534192" cy="205740"/>
          </a:xfrm>
          <a:prstGeom prst="rect">
            <a:avLst/>
          </a:prstGeom>
          <a:blipFill>
            <a:blip r:embed="rId5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64"/>
          <p:cNvSpPr/>
          <p:nvPr/>
        </p:nvSpPr>
        <p:spPr>
          <a:xfrm>
            <a:off x="6513129" y="4531309"/>
            <a:ext cx="114871" cy="205740"/>
          </a:xfrm>
          <a:prstGeom prst="rect">
            <a:avLst/>
          </a:prstGeom>
          <a:blipFill>
            <a:blip r:embed="rId4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65"/>
          <p:cNvSpPr/>
          <p:nvPr/>
        </p:nvSpPr>
        <p:spPr>
          <a:xfrm>
            <a:off x="6589709" y="4531309"/>
            <a:ext cx="414623" cy="205740"/>
          </a:xfrm>
          <a:prstGeom prst="rect">
            <a:avLst/>
          </a:prstGeom>
          <a:blipFill>
            <a:blip r:embed="rId5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66"/>
          <p:cNvSpPr/>
          <p:nvPr/>
        </p:nvSpPr>
        <p:spPr>
          <a:xfrm>
            <a:off x="6972804" y="4531309"/>
            <a:ext cx="354330" cy="205740"/>
          </a:xfrm>
          <a:prstGeom prst="rect">
            <a:avLst/>
          </a:prstGeom>
          <a:blipFill>
            <a:blip r:embed="rId5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67"/>
          <p:cNvSpPr/>
          <p:nvPr/>
        </p:nvSpPr>
        <p:spPr>
          <a:xfrm>
            <a:off x="5058946" y="4737049"/>
            <a:ext cx="1948396" cy="205740"/>
          </a:xfrm>
          <a:prstGeom prst="rect">
            <a:avLst/>
          </a:prstGeom>
          <a:blipFill>
            <a:blip r:embed="rId5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68"/>
          <p:cNvSpPr/>
          <p:nvPr/>
        </p:nvSpPr>
        <p:spPr>
          <a:xfrm>
            <a:off x="6941943" y="4737049"/>
            <a:ext cx="116586" cy="205740"/>
          </a:xfrm>
          <a:prstGeom prst="rect">
            <a:avLst/>
          </a:prstGeom>
          <a:blipFill>
            <a:blip r:embed="rId5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71"/>
          <p:cNvSpPr/>
          <p:nvPr/>
        </p:nvSpPr>
        <p:spPr>
          <a:xfrm>
            <a:off x="4363427" y="1243128"/>
            <a:ext cx="34289" cy="3767022"/>
          </a:xfrm>
          <a:custGeom>
            <a:avLst/>
            <a:gdLst/>
            <a:ahLst/>
            <a:cxnLst/>
            <a:rect l="l" t="t" r="r" b="b"/>
            <a:pathLst>
              <a:path h="5423534">
                <a:moveTo>
                  <a:pt x="0" y="0"/>
                </a:moveTo>
                <a:lnTo>
                  <a:pt x="0" y="5423420"/>
                </a:lnTo>
              </a:path>
            </a:pathLst>
          </a:custGeom>
          <a:ln w="25908">
            <a:solidFill>
              <a:srgbClr val="FFFFFF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7"/>
          <p:cNvSpPr txBox="1">
            <a:spLocks/>
          </p:cNvSpPr>
          <p:nvPr/>
        </p:nvSpPr>
        <p:spPr>
          <a:xfrm>
            <a:off x="342900" y="571500"/>
            <a:ext cx="8503062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9525"/>
            <a:r>
              <a:rPr lang="en-US" dirty="0"/>
              <a:t>SASCAP+</a:t>
            </a:r>
            <a:endParaRPr lang="en-US" dirty="0">
              <a:latin typeface="Segoe UI Light"/>
              <a:cs typeface="Segoe UI Light"/>
            </a:endParaRPr>
          </a:p>
        </p:txBody>
      </p:sp>
      <p:sp>
        <p:nvSpPr>
          <p:cNvPr id="65" name="object 7"/>
          <p:cNvSpPr txBox="1">
            <a:spLocks/>
          </p:cNvSpPr>
          <p:nvPr/>
        </p:nvSpPr>
        <p:spPr>
          <a:xfrm>
            <a:off x="381000" y="1123950"/>
            <a:ext cx="579120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9525"/>
            <a:r>
              <a:rPr lang="en-US" sz="1600" dirty="0">
                <a:solidFill>
                  <a:srgbClr val="FFFF00"/>
                </a:solidFill>
              </a:rPr>
              <a:t>LOCATION </a:t>
            </a:r>
            <a:r>
              <a:rPr lang="en-US" sz="1600" dirty="0"/>
              <a:t>SERVICE</a:t>
            </a:r>
            <a:endParaRPr lang="en-US" sz="1600" dirty="0">
              <a:latin typeface="Segoe UI Light"/>
              <a:cs typeface="Segoe UI Light"/>
            </a:endParaRPr>
          </a:p>
        </p:txBody>
      </p:sp>
      <p:sp>
        <p:nvSpPr>
          <p:cNvPr id="66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048000" y="819150"/>
            <a:ext cx="5943600" cy="294217"/>
          </a:xfrm>
          <a:prstGeom prst="rect">
            <a:avLst/>
          </a:prstGeom>
        </p:spPr>
        <p:txBody>
          <a:bodyPr>
            <a:noAutofit/>
          </a:bodyPr>
          <a:lstStyle/>
          <a:p>
            <a:pPr marL="3175" indent="0">
              <a:buNone/>
              <a:defRPr sz="2100"/>
            </a:pPr>
            <a:r>
              <a:rPr lang="en-US" sz="1300" dirty="0">
                <a:solidFill>
                  <a:schemeClr val="bg1"/>
                </a:solidFill>
              </a:rPr>
              <a:t>SASCAP+ utilizes technology to identify and provides accurate location of interest. </a:t>
            </a:r>
          </a:p>
          <a:p>
            <a:pPr>
              <a:lnSpc>
                <a:spcPct val="110000"/>
              </a:lnSpc>
            </a:pPr>
            <a:endParaRPr lang="en-JM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280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21167" y="-78617"/>
            <a:ext cx="9149190" cy="522000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 algn="ctr"/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itchFamily="2" charset="0"/>
              <a:ea typeface="Roboto" pitchFamily="2" charset="0"/>
            </a:endParaRPr>
          </a:p>
          <a:p>
            <a:pPr algn="ctr"/>
            <a:endParaRPr lang="ro-RO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object 6"/>
          <p:cNvSpPr/>
          <p:nvPr/>
        </p:nvSpPr>
        <p:spPr>
          <a:xfrm>
            <a:off x="0" y="4402299"/>
            <a:ext cx="6646154" cy="103346"/>
          </a:xfrm>
          <a:custGeom>
            <a:avLst/>
            <a:gdLst/>
            <a:ahLst/>
            <a:cxnLst/>
            <a:rect l="l" t="t" r="r" b="b"/>
            <a:pathLst>
              <a:path w="10363200" h="137795">
                <a:moveTo>
                  <a:pt x="0" y="137663"/>
                </a:moveTo>
                <a:lnTo>
                  <a:pt x="0" y="0"/>
                </a:lnTo>
                <a:lnTo>
                  <a:pt x="10363199" y="0"/>
                </a:lnTo>
                <a:lnTo>
                  <a:pt x="10363199" y="137663"/>
                </a:lnTo>
                <a:lnTo>
                  <a:pt x="0" y="137663"/>
                </a:lnTo>
              </a:path>
            </a:pathLst>
          </a:custGeom>
          <a:solidFill>
            <a:srgbClr val="AD2E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7"/>
          <p:cNvSpPr txBox="1"/>
          <p:nvPr/>
        </p:nvSpPr>
        <p:spPr>
          <a:xfrm>
            <a:off x="457200" y="3257550"/>
            <a:ext cx="7345523" cy="8370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23">
              <a:lnSpc>
                <a:spcPts val="3255"/>
              </a:lnSpc>
            </a:pPr>
            <a:r>
              <a:rPr lang="en-US" sz="2800" i="1" spc="-2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Use Case Scenario </a:t>
            </a:r>
          </a:p>
          <a:p>
            <a:pPr marL="10823">
              <a:lnSpc>
                <a:spcPts val="3255"/>
              </a:lnSpc>
            </a:pPr>
            <a:r>
              <a:rPr lang="en-US" sz="2800" i="1" spc="-2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Safety &amp; Security Command (Retail)</a:t>
            </a:r>
            <a:endParaRPr sz="2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500" y="4652010"/>
            <a:ext cx="1695153" cy="67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86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564" y="0"/>
            <a:ext cx="9158563" cy="51435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0" y="-76500"/>
            <a:ext cx="9149190" cy="522000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lIns="77925" tIns="38963" rIns="77925" bIns="38963" rtlCol="0">
            <a:spAutoFit/>
          </a:bodyPr>
          <a:lstStyle/>
          <a:p>
            <a:pPr algn="ctr"/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itchFamily="2" charset="0"/>
              <a:ea typeface="Roboto" pitchFamily="2" charset="0"/>
            </a:endParaRPr>
          </a:p>
          <a:p>
            <a:pPr algn="ctr"/>
            <a:endParaRPr lang="ro-RO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411841"/>
            <a:ext cx="4857750" cy="102509"/>
          </a:xfrm>
          <a:custGeom>
            <a:avLst/>
            <a:gdLst/>
            <a:ahLst/>
            <a:cxnLst/>
            <a:rect l="l" t="t" r="r" b="b"/>
            <a:pathLst>
              <a:path w="5070475" h="144779">
                <a:moveTo>
                  <a:pt x="0" y="0"/>
                </a:moveTo>
                <a:lnTo>
                  <a:pt x="5070107" y="0"/>
                </a:lnTo>
                <a:lnTo>
                  <a:pt x="5070107" y="144326"/>
                </a:lnTo>
                <a:lnTo>
                  <a:pt x="0" y="1443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7"/>
          <p:cNvSpPr txBox="1">
            <a:spLocks/>
          </p:cNvSpPr>
          <p:nvPr/>
        </p:nvSpPr>
        <p:spPr>
          <a:xfrm>
            <a:off x="342900" y="571500"/>
            <a:ext cx="8503062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9525"/>
            <a:r>
              <a:rPr lang="en-US" spc="-2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Safety &amp; Security Command (Retail)</a:t>
            </a:r>
            <a:endParaRPr lang="en-US" dirty="0">
              <a:latin typeface="Segoe UI Light"/>
              <a:cs typeface="Segoe UI Light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500" y="4652010"/>
            <a:ext cx="1695153" cy="6780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1" y="1352550"/>
            <a:ext cx="4724400" cy="32004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1000" y="1352550"/>
            <a:ext cx="304800" cy="32004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INCIDENT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069166" y="4324350"/>
            <a:ext cx="838200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200400" y="3659716"/>
            <a:ext cx="717549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200400" y="3136899"/>
            <a:ext cx="717549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200400" y="2637367"/>
            <a:ext cx="717549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200400" y="2070099"/>
            <a:ext cx="717549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200400" y="1538818"/>
            <a:ext cx="717549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76200" y="4705350"/>
            <a:ext cx="7239000" cy="36195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175" indent="0">
              <a:buNone/>
              <a:defRPr sz="2100"/>
            </a:pPr>
            <a:r>
              <a:rPr lang="en-US" sz="1300" dirty="0">
                <a:solidFill>
                  <a:schemeClr val="bg1"/>
                </a:solidFill>
              </a:rPr>
              <a:t>Security officers require a simple and effective System Solution to record and track the incidents</a:t>
            </a:r>
          </a:p>
          <a:p>
            <a:pPr>
              <a:lnSpc>
                <a:spcPct val="110000"/>
              </a:lnSpc>
            </a:pPr>
            <a:endParaRPr lang="en-JM" sz="3200" dirty="0">
              <a:solidFill>
                <a:schemeClr val="bg1"/>
              </a:solidFill>
            </a:endParaRPr>
          </a:p>
        </p:txBody>
      </p:sp>
      <p:pic>
        <p:nvPicPr>
          <p:cNvPr id="32" name="Obraz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0" y="2020098"/>
            <a:ext cx="304800" cy="627852"/>
          </a:xfrm>
          <a:prstGeom prst="rect">
            <a:avLst/>
          </a:prstGeom>
        </p:spPr>
      </p:pic>
      <p:grpSp>
        <p:nvGrpSpPr>
          <p:cNvPr id="33" name="Grupa 25"/>
          <p:cNvGrpSpPr/>
          <p:nvPr/>
        </p:nvGrpSpPr>
        <p:grpSpPr>
          <a:xfrm>
            <a:off x="6477000" y="1200150"/>
            <a:ext cx="1828800" cy="1828800"/>
            <a:chOff x="4981677" y="1192132"/>
            <a:chExt cx="3251200" cy="3251200"/>
          </a:xfrm>
        </p:grpSpPr>
        <p:pic>
          <p:nvPicPr>
            <p:cNvPr id="34" name="Obraz 27" descr="iMac27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1677" y="1192132"/>
              <a:ext cx="3251200" cy="3251200"/>
            </a:xfrm>
            <a:prstGeom prst="rect">
              <a:avLst/>
            </a:prstGeom>
          </p:spPr>
        </p:pic>
        <p:pic>
          <p:nvPicPr>
            <p:cNvPr id="35" name="Obraz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29135" y="1655098"/>
              <a:ext cx="2936974" cy="1720644"/>
            </a:xfrm>
            <a:prstGeom prst="rect">
              <a:avLst/>
            </a:prstGeom>
          </p:spPr>
        </p:pic>
      </p:grpSp>
      <p:pic>
        <p:nvPicPr>
          <p:cNvPr id="36" name="Obraz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0" y="3544098"/>
            <a:ext cx="304800" cy="627852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6019800" y="3333750"/>
            <a:ext cx="2667000" cy="1143000"/>
            <a:chOff x="381000" y="3562071"/>
            <a:chExt cx="5334000" cy="2527713"/>
          </a:xfrm>
        </p:grpSpPr>
        <p:pic>
          <p:nvPicPr>
            <p:cNvPr id="38" name="Obraz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1000" y="3562071"/>
              <a:ext cx="5334000" cy="2527713"/>
            </a:xfrm>
            <a:prstGeom prst="rect">
              <a:avLst/>
            </a:prstGeom>
          </p:spPr>
        </p:pic>
        <p:pic>
          <p:nvPicPr>
            <p:cNvPr id="39" name="Obraz 3" descr="ethernal-demo-imac.png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0333" y="3886200"/>
              <a:ext cx="2523067" cy="1752600"/>
            </a:xfrm>
            <a:prstGeom prst="rect">
              <a:avLst/>
            </a:prstGeom>
          </p:spPr>
        </p:pic>
      </p:grpSp>
      <p:cxnSp>
        <p:nvCxnSpPr>
          <p:cNvPr id="40" name="Straight Arrow Connector 39"/>
          <p:cNvCxnSpPr/>
          <p:nvPr/>
        </p:nvCxnSpPr>
        <p:spPr>
          <a:xfrm>
            <a:off x="5638800" y="1962150"/>
            <a:ext cx="717549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638800" y="3943350"/>
            <a:ext cx="717549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55438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8365</TotalTime>
  <Words>637</Words>
  <Application>Microsoft Macintosh PowerPoint</Application>
  <PresentationFormat>On-screen Show (16:9)</PresentationFormat>
  <Paragraphs>123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Roboto</vt:lpstr>
      <vt:lpstr>Segoe UI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Doru Supeala</dc:creator>
  <cp:lastModifiedBy>Microsoft Office User</cp:lastModifiedBy>
  <cp:revision>200</cp:revision>
  <dcterms:created xsi:type="dcterms:W3CDTF">2016-01-18T12:51:43Z</dcterms:created>
  <dcterms:modified xsi:type="dcterms:W3CDTF">2021-06-22T02:27:11Z</dcterms:modified>
</cp:coreProperties>
</file>